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50" r:id="rId2"/>
  </p:sldMasterIdLst>
  <p:notesMasterIdLst>
    <p:notesMasterId r:id="rId4"/>
  </p:notesMasterIdLst>
  <p:sldIdLst>
    <p:sldId id="257" r:id="rId3"/>
  </p:sldIdLst>
  <p:sldSz cx="43891200" cy="32918400"/>
  <p:notesSz cx="6858000" cy="9144000"/>
  <p:embeddedFontLst>
    <p:embeddedFont>
      <p:font typeface="Arial Black" panose="020B0604020202020204" pitchFamily="34" charset="0"/>
      <p:regular r:id="rId5"/>
      <p:bold r:id="rId6"/>
    </p:embeddedFont>
    <p:embeddedFont>
      <p:font typeface="Arial Narrow" panose="020B0604020202020204" pitchFamily="34" charset="0"/>
      <p:regular r:id="rId7"/>
      <p:bold r:id="rId8"/>
      <p:italic r:id="rId9"/>
      <p:boldItalic r:id="rId10"/>
    </p:embeddedFont>
    <p:embeddedFont>
      <p:font typeface="Calibri" panose="020F0502020204030204" pitchFamily="34" charset="0"/>
      <p:regular r:id="rId11"/>
      <p:bold r:id="rId12"/>
      <p:italic r:id="rId13"/>
      <p:boldItalic r:id="rId14"/>
    </p:embeddedFont>
    <p:embeddedFont>
      <p:font typeface="Cambria Math" panose="02040503050406030204" pitchFamily="18" charset="0"/>
      <p:regular r:id="rId15"/>
    </p:embeddedFont>
    <p:embeddedFont>
      <p:font typeface="Trebuchet MS" panose="020B070302020209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C5F48C02-E32A-DE42-98B2-2B7E6D406D49}">
          <p14:sldIdLst>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0" roundtripDataSignature="AMtx7miDicIpt9rxx4OuQU1ljbZTY4SfL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2F5668-27D5-43DE-B777-4D52C2F09BF5}">
  <a:tblStyle styleId="{182F5668-27D5-43DE-B777-4D52C2F09BF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85D2F21-C15A-45E6-A4F6-C68B1795247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p:cViewPr>
        <p:scale>
          <a:sx n="28" d="100"/>
          <a:sy n="28" d="100"/>
        </p:scale>
        <p:origin x="976" y="-47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12.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tableStyles" Target="tableStyle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theme" Target="theme/theme1.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372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52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 name="Google Shape;4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478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ith Guides">
  <p:cSld name="With Guides">
    <p:spTree>
      <p:nvGrpSpPr>
        <p:cNvPr id="1" name="Shape 19"/>
        <p:cNvGrpSpPr/>
        <p:nvPr/>
      </p:nvGrpSpPr>
      <p:grpSpPr>
        <a:xfrm>
          <a:off x="0" y="0"/>
          <a:ext cx="0" cy="0"/>
          <a:chOff x="0" y="0"/>
          <a:chExt cx="0" cy="0"/>
        </a:xfrm>
      </p:grpSpPr>
      <p:sp>
        <p:nvSpPr>
          <p:cNvPr id="20" name="Google Shape;20;p3"/>
          <p:cNvSpPr txBox="1">
            <a:spLocks noGrp="1"/>
          </p:cNvSpPr>
          <p:nvPr>
            <p:ph type="body" idx="1"/>
          </p:nvPr>
        </p:nvSpPr>
        <p:spPr>
          <a:xfrm>
            <a:off x="11430000" y="2901984"/>
            <a:ext cx="21069300" cy="830997"/>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960"/>
              </a:spcBef>
              <a:spcAft>
                <a:spcPts val="0"/>
              </a:spcAft>
              <a:buClr>
                <a:schemeClr val="lt1"/>
              </a:buClr>
              <a:buSzPts val="4800"/>
              <a:buFont typeface="Arial"/>
              <a:buNone/>
              <a:defRPr sz="4800" b="1" i="0" u="none" strike="noStrike" cap="none">
                <a:solidFill>
                  <a:schemeClr val="lt1"/>
                </a:solidFill>
                <a:latin typeface="Arial"/>
                <a:ea typeface="Arial"/>
                <a:cs typeface="Arial"/>
                <a:sym typeface="Arial"/>
              </a:defRPr>
            </a:lvl1pPr>
            <a:lvl2pPr marL="914400" marR="0" lvl="1" indent="-228600" algn="l" rtl="0">
              <a:spcBef>
                <a:spcPts val="1422"/>
              </a:spcBef>
              <a:spcAft>
                <a:spcPts val="0"/>
              </a:spcAft>
              <a:buClr>
                <a:schemeClr val="dk1"/>
              </a:buClr>
              <a:buSzPts val="7110"/>
              <a:buFont typeface="Arial"/>
              <a:buNone/>
              <a:defRPr sz="7110" b="0" i="0" u="none" strike="noStrike" cap="none">
                <a:solidFill>
                  <a:schemeClr val="dk1"/>
                </a:solidFill>
                <a:latin typeface="Arial Narrow"/>
                <a:ea typeface="Arial Narrow"/>
                <a:cs typeface="Arial Narrow"/>
                <a:sym typeface="Arial Narrow"/>
              </a:defRPr>
            </a:lvl2pPr>
            <a:lvl3pPr marL="1371600" marR="0" lvl="2" indent="-228600" algn="l" rtl="0">
              <a:spcBef>
                <a:spcPts val="1138"/>
              </a:spcBef>
              <a:spcAft>
                <a:spcPts val="0"/>
              </a:spcAft>
              <a:buClr>
                <a:schemeClr val="dk1"/>
              </a:buClr>
              <a:buSzPts val="5690"/>
              <a:buFont typeface="Arial"/>
              <a:buNone/>
              <a:defRPr sz="5690" b="0" i="0" u="none" strike="noStrike" cap="none">
                <a:solidFill>
                  <a:schemeClr val="dk1"/>
                </a:solidFill>
                <a:latin typeface="Arial Narrow"/>
                <a:ea typeface="Arial Narrow"/>
                <a:cs typeface="Arial Narrow"/>
                <a:sym typeface="Arial Narrow"/>
              </a:defRPr>
            </a:lvl3pPr>
            <a:lvl4pPr marL="1828800" marR="0" lvl="3" indent="-228600" algn="l" rtl="0">
              <a:spcBef>
                <a:spcPts val="853"/>
              </a:spcBef>
              <a:spcAft>
                <a:spcPts val="0"/>
              </a:spcAft>
              <a:buClr>
                <a:schemeClr val="dk1"/>
              </a:buClr>
              <a:buSzPts val="4267"/>
              <a:buFont typeface="Arial"/>
              <a:buNone/>
              <a:defRPr sz="4267" b="0" i="0" u="none" strike="noStrike" cap="none">
                <a:solidFill>
                  <a:schemeClr val="dk1"/>
                </a:solidFill>
                <a:latin typeface="Arial Narrow"/>
                <a:ea typeface="Arial Narrow"/>
                <a:cs typeface="Arial Narrow"/>
                <a:sym typeface="Arial Narrow"/>
              </a:defRPr>
            </a:lvl4pPr>
            <a:lvl5pPr marL="2286000" marR="0" lvl="4" indent="-228600" algn="l" rtl="0">
              <a:spcBef>
                <a:spcPts val="853"/>
              </a:spcBef>
              <a:spcAft>
                <a:spcPts val="0"/>
              </a:spcAft>
              <a:buClr>
                <a:schemeClr val="dk1"/>
              </a:buClr>
              <a:buSzPts val="4267"/>
              <a:buFont typeface="Arial"/>
              <a:buNone/>
              <a:defRPr sz="4267" b="0" i="0" u="none" strike="noStrike" cap="none">
                <a:solidFill>
                  <a:schemeClr val="dk1"/>
                </a:solidFill>
                <a:latin typeface="Arial Narrow"/>
                <a:ea typeface="Arial Narrow"/>
                <a:cs typeface="Arial Narrow"/>
                <a:sym typeface="Arial Narrow"/>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1" name="Google Shape;21;p3"/>
          <p:cNvSpPr txBox="1">
            <a:spLocks noGrp="1"/>
          </p:cNvSpPr>
          <p:nvPr>
            <p:ph type="body" idx="2"/>
          </p:nvPr>
        </p:nvSpPr>
        <p:spPr>
          <a:xfrm>
            <a:off x="11430000" y="1714548"/>
            <a:ext cx="21069300" cy="923330"/>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1080"/>
              </a:spcBef>
              <a:spcAft>
                <a:spcPts val="0"/>
              </a:spcAft>
              <a:buClr>
                <a:schemeClr val="lt1"/>
              </a:buClr>
              <a:buSzPts val="5400"/>
              <a:buFont typeface="Arial"/>
              <a:buNone/>
              <a:defRPr sz="5400" b="1" i="0" u="none" strike="noStrike" cap="none">
                <a:solidFill>
                  <a:schemeClr val="lt1"/>
                </a:solidFill>
                <a:latin typeface="Arial"/>
                <a:ea typeface="Arial"/>
                <a:cs typeface="Arial"/>
                <a:sym typeface="Arial"/>
              </a:defRPr>
            </a:lvl1pPr>
            <a:lvl2pPr marL="914400" marR="0" lvl="1" indent="-228600" algn="l" rtl="0">
              <a:spcBef>
                <a:spcPts val="1422"/>
              </a:spcBef>
              <a:spcAft>
                <a:spcPts val="0"/>
              </a:spcAft>
              <a:buClr>
                <a:schemeClr val="dk1"/>
              </a:buClr>
              <a:buSzPts val="7110"/>
              <a:buFont typeface="Arial"/>
              <a:buNone/>
              <a:defRPr sz="7110" b="0" i="0" u="none" strike="noStrike" cap="none">
                <a:solidFill>
                  <a:schemeClr val="dk1"/>
                </a:solidFill>
                <a:latin typeface="Arial Narrow"/>
                <a:ea typeface="Arial Narrow"/>
                <a:cs typeface="Arial Narrow"/>
                <a:sym typeface="Arial Narrow"/>
              </a:defRPr>
            </a:lvl2pPr>
            <a:lvl3pPr marL="1371600" marR="0" lvl="2" indent="-228600" algn="l" rtl="0">
              <a:spcBef>
                <a:spcPts val="1138"/>
              </a:spcBef>
              <a:spcAft>
                <a:spcPts val="0"/>
              </a:spcAft>
              <a:buClr>
                <a:schemeClr val="dk1"/>
              </a:buClr>
              <a:buSzPts val="5690"/>
              <a:buFont typeface="Arial"/>
              <a:buNone/>
              <a:defRPr sz="5690" b="0" i="0" u="none" strike="noStrike" cap="none">
                <a:solidFill>
                  <a:schemeClr val="dk1"/>
                </a:solidFill>
                <a:latin typeface="Arial Narrow"/>
                <a:ea typeface="Arial Narrow"/>
                <a:cs typeface="Arial Narrow"/>
                <a:sym typeface="Arial Narrow"/>
              </a:defRPr>
            </a:lvl3pPr>
            <a:lvl4pPr marL="1828800" marR="0" lvl="3" indent="-228600" algn="l" rtl="0">
              <a:spcBef>
                <a:spcPts val="853"/>
              </a:spcBef>
              <a:spcAft>
                <a:spcPts val="0"/>
              </a:spcAft>
              <a:buClr>
                <a:schemeClr val="dk1"/>
              </a:buClr>
              <a:buSzPts val="4267"/>
              <a:buFont typeface="Arial"/>
              <a:buNone/>
              <a:defRPr sz="4267" b="0" i="0" u="none" strike="noStrike" cap="none">
                <a:solidFill>
                  <a:schemeClr val="dk1"/>
                </a:solidFill>
                <a:latin typeface="Arial Narrow"/>
                <a:ea typeface="Arial Narrow"/>
                <a:cs typeface="Arial Narrow"/>
                <a:sym typeface="Arial Narrow"/>
              </a:defRPr>
            </a:lvl4pPr>
            <a:lvl5pPr marL="2286000" marR="0" lvl="4" indent="-228600" algn="l" rtl="0">
              <a:spcBef>
                <a:spcPts val="853"/>
              </a:spcBef>
              <a:spcAft>
                <a:spcPts val="0"/>
              </a:spcAft>
              <a:buClr>
                <a:schemeClr val="dk1"/>
              </a:buClr>
              <a:buSzPts val="4267"/>
              <a:buFont typeface="Arial"/>
              <a:buNone/>
              <a:defRPr sz="4267" b="0" i="0" u="none" strike="noStrike" cap="none">
                <a:solidFill>
                  <a:schemeClr val="dk1"/>
                </a:solidFill>
                <a:latin typeface="Arial Narrow"/>
                <a:ea typeface="Arial Narrow"/>
                <a:cs typeface="Arial Narrow"/>
                <a:sym typeface="Arial Narrow"/>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body" idx="3"/>
          </p:nvPr>
        </p:nvSpPr>
        <p:spPr>
          <a:xfrm>
            <a:off x="11430000" y="266652"/>
            <a:ext cx="21069300" cy="1200329"/>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1440"/>
              </a:spcBef>
              <a:spcAft>
                <a:spcPts val="0"/>
              </a:spcAft>
              <a:buClr>
                <a:schemeClr val="lt1"/>
              </a:buClr>
              <a:buSzPts val="7200"/>
              <a:buFont typeface="Arial"/>
              <a:buNone/>
              <a:defRPr sz="7200" b="1" i="0" u="none" strike="noStrike" cap="none">
                <a:solidFill>
                  <a:schemeClr val="lt1"/>
                </a:solidFill>
                <a:latin typeface="Arial"/>
                <a:ea typeface="Arial"/>
                <a:cs typeface="Arial"/>
                <a:sym typeface="Arial"/>
              </a:defRPr>
            </a:lvl1pPr>
            <a:lvl2pPr marL="914400" marR="0" lvl="1" indent="-228600" algn="l" rtl="0">
              <a:spcBef>
                <a:spcPts val="1422"/>
              </a:spcBef>
              <a:spcAft>
                <a:spcPts val="0"/>
              </a:spcAft>
              <a:buClr>
                <a:schemeClr val="dk1"/>
              </a:buClr>
              <a:buSzPts val="7110"/>
              <a:buFont typeface="Arial"/>
              <a:buNone/>
              <a:defRPr sz="7110" b="0" i="0" u="none" strike="noStrike" cap="none">
                <a:solidFill>
                  <a:schemeClr val="dk1"/>
                </a:solidFill>
                <a:latin typeface="Arial Narrow"/>
                <a:ea typeface="Arial Narrow"/>
                <a:cs typeface="Arial Narrow"/>
                <a:sym typeface="Arial Narrow"/>
              </a:defRPr>
            </a:lvl2pPr>
            <a:lvl3pPr marL="1371600" marR="0" lvl="2" indent="-228600" algn="l" rtl="0">
              <a:spcBef>
                <a:spcPts val="1138"/>
              </a:spcBef>
              <a:spcAft>
                <a:spcPts val="0"/>
              </a:spcAft>
              <a:buClr>
                <a:schemeClr val="dk1"/>
              </a:buClr>
              <a:buSzPts val="5690"/>
              <a:buFont typeface="Arial"/>
              <a:buNone/>
              <a:defRPr sz="5690" b="0" i="0" u="none" strike="noStrike" cap="none">
                <a:solidFill>
                  <a:schemeClr val="dk1"/>
                </a:solidFill>
                <a:latin typeface="Arial Narrow"/>
                <a:ea typeface="Arial Narrow"/>
                <a:cs typeface="Arial Narrow"/>
                <a:sym typeface="Arial Narrow"/>
              </a:defRPr>
            </a:lvl3pPr>
            <a:lvl4pPr marL="1828800" marR="0" lvl="3" indent="-228600" algn="l" rtl="0">
              <a:spcBef>
                <a:spcPts val="853"/>
              </a:spcBef>
              <a:spcAft>
                <a:spcPts val="0"/>
              </a:spcAft>
              <a:buClr>
                <a:schemeClr val="dk1"/>
              </a:buClr>
              <a:buSzPts val="4267"/>
              <a:buFont typeface="Arial"/>
              <a:buNone/>
              <a:defRPr sz="4267" b="0" i="0" u="none" strike="noStrike" cap="none">
                <a:solidFill>
                  <a:schemeClr val="dk1"/>
                </a:solidFill>
                <a:latin typeface="Arial Narrow"/>
                <a:ea typeface="Arial Narrow"/>
                <a:cs typeface="Arial Narrow"/>
                <a:sym typeface="Arial Narrow"/>
              </a:defRPr>
            </a:lvl4pPr>
            <a:lvl5pPr marL="2286000" marR="0" lvl="4" indent="-228600" algn="l" rtl="0">
              <a:spcBef>
                <a:spcPts val="853"/>
              </a:spcBef>
              <a:spcAft>
                <a:spcPts val="0"/>
              </a:spcAft>
              <a:buClr>
                <a:schemeClr val="dk1"/>
              </a:buClr>
              <a:buSzPts val="4267"/>
              <a:buFont typeface="Arial"/>
              <a:buNone/>
              <a:defRPr sz="4267" b="0" i="0" u="none" strike="noStrike" cap="none">
                <a:solidFill>
                  <a:schemeClr val="dk1"/>
                </a:solidFill>
                <a:latin typeface="Arial Narrow"/>
                <a:ea typeface="Arial Narrow"/>
                <a:cs typeface="Arial Narrow"/>
                <a:sym typeface="Arial Narrow"/>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body" idx="4"/>
          </p:nvPr>
        </p:nvSpPr>
        <p:spPr>
          <a:xfrm>
            <a:off x="456500" y="4997541"/>
            <a:ext cx="10059099"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body" idx="5"/>
          </p:nvPr>
        </p:nvSpPr>
        <p:spPr>
          <a:xfrm>
            <a:off x="457199" y="14728805"/>
            <a:ext cx="10059099"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5" name="Google Shape;25;p3"/>
          <p:cNvSpPr txBox="1">
            <a:spLocks noGrp="1"/>
          </p:cNvSpPr>
          <p:nvPr>
            <p:ph type="body" idx="6"/>
          </p:nvPr>
        </p:nvSpPr>
        <p:spPr>
          <a:xfrm>
            <a:off x="11430000" y="4997540"/>
            <a:ext cx="10058400"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6" name="Google Shape;26;p3"/>
          <p:cNvSpPr txBox="1">
            <a:spLocks noGrp="1"/>
          </p:cNvSpPr>
          <p:nvPr>
            <p:ph type="body" idx="7"/>
          </p:nvPr>
        </p:nvSpPr>
        <p:spPr>
          <a:xfrm>
            <a:off x="22402800" y="4997539"/>
            <a:ext cx="10058400"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body" idx="8"/>
          </p:nvPr>
        </p:nvSpPr>
        <p:spPr>
          <a:xfrm>
            <a:off x="33375600" y="4997539"/>
            <a:ext cx="10058400"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8" name="Google Shape;28;p3"/>
          <p:cNvSpPr txBox="1">
            <a:spLocks noGrp="1"/>
          </p:cNvSpPr>
          <p:nvPr>
            <p:ph type="body" idx="9"/>
          </p:nvPr>
        </p:nvSpPr>
        <p:spPr>
          <a:xfrm>
            <a:off x="33375600" y="19751103"/>
            <a:ext cx="10058400"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29" name="Google Shape;29;p3"/>
          <p:cNvSpPr txBox="1">
            <a:spLocks noGrp="1"/>
          </p:cNvSpPr>
          <p:nvPr>
            <p:ph type="body" idx="13"/>
          </p:nvPr>
        </p:nvSpPr>
        <p:spPr>
          <a:xfrm>
            <a:off x="33375600" y="28607769"/>
            <a:ext cx="10058400" cy="553998"/>
          </a:xfrm>
          <a:prstGeom prst="rect">
            <a:avLst/>
          </a:prstGeom>
          <a:noFill/>
          <a:ln>
            <a:noFill/>
          </a:ln>
        </p:spPr>
        <p:txBody>
          <a:bodyPr spcFirstLastPara="1" wrap="square" lIns="91425" tIns="45700" rIns="91425" bIns="45700" anchor="t" anchorCtr="0">
            <a:spAutoFit/>
          </a:bodyPr>
          <a:lstStyle>
            <a:lvl1pPr marL="457200" marR="0" lvl="0" indent="-228600" algn="ctr" rtl="0">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0" name="Google Shape;30;p3"/>
          <p:cNvSpPr txBox="1">
            <a:spLocks noGrp="1"/>
          </p:cNvSpPr>
          <p:nvPr>
            <p:ph type="body" idx="14"/>
          </p:nvPr>
        </p:nvSpPr>
        <p:spPr>
          <a:xfrm>
            <a:off x="457200" y="5703005"/>
            <a:ext cx="10058400"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1" name="Google Shape;31;p3"/>
          <p:cNvSpPr txBox="1">
            <a:spLocks noGrp="1"/>
          </p:cNvSpPr>
          <p:nvPr>
            <p:ph type="body" idx="15"/>
          </p:nvPr>
        </p:nvSpPr>
        <p:spPr>
          <a:xfrm>
            <a:off x="457199" y="15402433"/>
            <a:ext cx="10058399"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2" name="Google Shape;32;p3"/>
          <p:cNvSpPr txBox="1">
            <a:spLocks noGrp="1"/>
          </p:cNvSpPr>
          <p:nvPr>
            <p:ph type="body" idx="16"/>
          </p:nvPr>
        </p:nvSpPr>
        <p:spPr>
          <a:xfrm>
            <a:off x="11430000" y="5671167"/>
            <a:ext cx="10058400"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3" name="Google Shape;33;p3"/>
          <p:cNvSpPr txBox="1">
            <a:spLocks noGrp="1"/>
          </p:cNvSpPr>
          <p:nvPr>
            <p:ph type="body" idx="17"/>
          </p:nvPr>
        </p:nvSpPr>
        <p:spPr>
          <a:xfrm>
            <a:off x="22402800" y="5671167"/>
            <a:ext cx="10058400"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4" name="Google Shape;34;p3"/>
          <p:cNvSpPr txBox="1">
            <a:spLocks noGrp="1"/>
          </p:cNvSpPr>
          <p:nvPr>
            <p:ph type="body" idx="18"/>
          </p:nvPr>
        </p:nvSpPr>
        <p:spPr>
          <a:xfrm>
            <a:off x="33375600" y="5703005"/>
            <a:ext cx="10058400"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5" name="Google Shape;35;p3"/>
          <p:cNvSpPr txBox="1">
            <a:spLocks noGrp="1"/>
          </p:cNvSpPr>
          <p:nvPr>
            <p:ph type="body" idx="19"/>
          </p:nvPr>
        </p:nvSpPr>
        <p:spPr>
          <a:xfrm>
            <a:off x="33375600" y="20473588"/>
            <a:ext cx="10058400"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
        <p:nvSpPr>
          <p:cNvPr id="36" name="Google Shape;36;p3"/>
          <p:cNvSpPr txBox="1">
            <a:spLocks noGrp="1"/>
          </p:cNvSpPr>
          <p:nvPr>
            <p:ph type="body" idx="20"/>
          </p:nvPr>
        </p:nvSpPr>
        <p:spPr>
          <a:xfrm>
            <a:off x="33375600" y="29362053"/>
            <a:ext cx="10058400" cy="2523768"/>
          </a:xfrm>
          <a:prstGeom prst="rect">
            <a:avLst/>
          </a:prstGeom>
          <a:noFill/>
          <a:ln>
            <a:noFill/>
          </a:ln>
        </p:spPr>
        <p:txBody>
          <a:bodyPr spcFirstLastPara="1" wrap="square" lIns="365750" tIns="365750" rIns="365750" bIns="365750" anchor="t" anchorCtr="0">
            <a:spAutoFit/>
          </a:bodyPr>
          <a:lstStyle>
            <a:lvl1pPr marL="457200" marR="0" lvl="0" indent="-22860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0208">
          <p15:clr>
            <a:srgbClr val="FBAE40"/>
          </p15:clr>
        </p15:guide>
        <p15:guide id="2" pos="288">
          <p15:clr>
            <a:srgbClr val="FBAE40"/>
          </p15:clr>
        </p15:guide>
        <p15:guide id="3" pos="6624">
          <p15:clr>
            <a:srgbClr val="FBAE40"/>
          </p15:clr>
        </p15:guide>
        <p15:guide id="4" pos="7200">
          <p15:clr>
            <a:srgbClr val="FBAE40"/>
          </p15:clr>
        </p15:guide>
        <p15:guide id="5" pos="13536">
          <p15:clr>
            <a:srgbClr val="FBAE40"/>
          </p15:clr>
        </p15:guide>
        <p15:guide id="6" pos="14112">
          <p15:clr>
            <a:srgbClr val="FBAE40"/>
          </p15:clr>
        </p15:guide>
        <p15:guide id="7" pos="20448">
          <p15:clr>
            <a:srgbClr val="FBAE40"/>
          </p15:clr>
        </p15:guide>
        <p15:guide id="8" pos="21024">
          <p15:clr>
            <a:srgbClr val="FBAE40"/>
          </p15:clr>
        </p15:guide>
        <p15:guide id="9" pos="27360">
          <p15:clr>
            <a:srgbClr val="FBAE40"/>
          </p15:clr>
        </p15:guide>
        <p15:guide id="10" orient="horz" pos="292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ithout Guides">
  <p:cSld name="Without Guides">
    <p:spTree>
      <p:nvGrpSpPr>
        <p:cNvPr id="1"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8E2F3"/>
            </a:gs>
            <a:gs pos="99000">
              <a:srgbClr val="D8E2F3"/>
            </a:gs>
            <a:gs pos="100000">
              <a:srgbClr val="D8E2F3"/>
            </a:gs>
          </a:gsLst>
          <a:lin ang="540000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0" y="14098"/>
            <a:ext cx="43891199" cy="4172264"/>
          </a:xfrm>
          <a:prstGeom prst="rect">
            <a:avLst/>
          </a:prstGeom>
          <a:solidFill>
            <a:schemeClr val="accent1"/>
          </a:solidFill>
          <a:ln>
            <a:noFill/>
          </a:ln>
        </p:spPr>
        <p:txBody>
          <a:bodyPr spcFirstLastPara="1" wrap="square" lIns="162550" tIns="81275" rIns="162550" bIns="81275" anchor="ctr" anchorCtr="0">
            <a:noAutofit/>
          </a:bodyPr>
          <a:lstStyle/>
          <a:p>
            <a:pPr marL="0" marR="0" lvl="0" indent="0" algn="l" rtl="0">
              <a:spcBef>
                <a:spcPts val="0"/>
              </a:spcBef>
              <a:spcAft>
                <a:spcPts val="0"/>
              </a:spcAft>
              <a:buNone/>
            </a:pPr>
            <a:endParaRPr sz="8736" b="0" i="0" u="none" strike="noStrike" cap="none">
              <a:solidFill>
                <a:schemeClr val="dk1"/>
              </a:solidFill>
              <a:latin typeface="Arial"/>
              <a:ea typeface="Arial"/>
              <a:cs typeface="Arial"/>
              <a:sym typeface="Arial"/>
            </a:endParaRPr>
          </a:p>
        </p:txBody>
      </p:sp>
      <p:sp>
        <p:nvSpPr>
          <p:cNvPr id="11" name="Google Shape;11;p2"/>
          <p:cNvSpPr txBox="1"/>
          <p:nvPr/>
        </p:nvSpPr>
        <p:spPr>
          <a:xfrm>
            <a:off x="640080" y="32214791"/>
            <a:ext cx="5182176" cy="523644"/>
          </a:xfrm>
          <a:prstGeom prst="rect">
            <a:avLst/>
          </a:prstGeom>
          <a:noFill/>
          <a:ln>
            <a:noFill/>
          </a:ln>
        </p:spPr>
        <p:txBody>
          <a:bodyPr spcFirstLastPara="1" wrap="square" lIns="162225" tIns="81100" rIns="162225" bIns="81100" anchor="t" anchorCtr="0">
            <a:spAutoFit/>
          </a:bodyPr>
          <a:lstStyle/>
          <a:p>
            <a:pPr marL="0" marR="0" lvl="0" indent="0" algn="l" rtl="0">
              <a:lnSpc>
                <a:spcPct val="65000"/>
              </a:lnSpc>
              <a:spcBef>
                <a:spcPts val="0"/>
              </a:spcBef>
              <a:spcAft>
                <a:spcPts val="0"/>
              </a:spcAft>
              <a:buNone/>
            </a:pPr>
            <a:r>
              <a:rPr lang="en-US" sz="700" b="1" i="0" u="none" strike="noStrike" cap="none">
                <a:solidFill>
                  <a:srgbClr val="BFBFBF"/>
                </a:solidFill>
                <a:latin typeface="Arial"/>
                <a:ea typeface="Arial"/>
                <a:cs typeface="Arial"/>
                <a:sym typeface="Arial"/>
              </a:rPr>
              <a:t>RESEARCH POSTER PRESENTATION TEMPLATE © 2019</a:t>
            </a:r>
            <a:endParaRPr/>
          </a:p>
          <a:p>
            <a:pPr marL="0" marR="0" lvl="0" indent="0" algn="l" rtl="0">
              <a:lnSpc>
                <a:spcPct val="65000"/>
              </a:lnSpc>
              <a:spcBef>
                <a:spcPts val="800"/>
              </a:spcBef>
              <a:spcAft>
                <a:spcPts val="0"/>
              </a:spcAft>
              <a:buNone/>
            </a:pPr>
            <a:r>
              <a:rPr lang="en-US" sz="1600" b="1" i="0" u="none" strike="noStrike" cap="none">
                <a:solidFill>
                  <a:srgbClr val="BFBFBF"/>
                </a:solidFill>
                <a:latin typeface="Arial"/>
                <a:ea typeface="Arial"/>
                <a:cs typeface="Arial"/>
                <a:sym typeface="Arial"/>
              </a:rPr>
              <a:t>www.PosterPresentations.com</a:t>
            </a:r>
            <a:endParaRPr/>
          </a:p>
        </p:txBody>
      </p:sp>
      <p:cxnSp>
        <p:nvCxnSpPr>
          <p:cNvPr id="12" name="Google Shape;12;p2"/>
          <p:cNvCxnSpPr/>
          <p:nvPr/>
        </p:nvCxnSpPr>
        <p:spPr>
          <a:xfrm>
            <a:off x="0" y="4169847"/>
            <a:ext cx="43891199" cy="0"/>
          </a:xfrm>
          <a:prstGeom prst="straightConnector1">
            <a:avLst/>
          </a:prstGeom>
          <a:noFill/>
          <a:ln w="38100" cap="flat" cmpd="sng">
            <a:solidFill>
              <a:srgbClr val="2F5496"/>
            </a:solidFill>
            <a:prstDash val="solid"/>
            <a:round/>
            <a:headEnd type="none" w="sm" len="sm"/>
            <a:tailEnd type="none" w="sm" len="sm"/>
          </a:ln>
        </p:spPr>
      </p:cxnSp>
      <p:sp>
        <p:nvSpPr>
          <p:cNvPr id="13" name="Google Shape;13;p2"/>
          <p:cNvSpPr/>
          <p:nvPr/>
        </p:nvSpPr>
        <p:spPr>
          <a:xfrm>
            <a:off x="457198" y="4643562"/>
            <a:ext cx="10058400"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
        <p:nvSpPr>
          <p:cNvPr id="14" name="Google Shape;14;p2"/>
          <p:cNvSpPr/>
          <p:nvPr/>
        </p:nvSpPr>
        <p:spPr>
          <a:xfrm>
            <a:off x="33375600" y="4643562"/>
            <a:ext cx="10058400"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
        <p:nvSpPr>
          <p:cNvPr id="15" name="Google Shape;15;p2"/>
          <p:cNvSpPr/>
          <p:nvPr/>
        </p:nvSpPr>
        <p:spPr>
          <a:xfrm>
            <a:off x="11427882" y="4643562"/>
            <a:ext cx="10061575"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
        <p:nvSpPr>
          <p:cNvPr id="16" name="Google Shape;16;p2"/>
          <p:cNvSpPr/>
          <p:nvPr/>
        </p:nvSpPr>
        <p:spPr>
          <a:xfrm>
            <a:off x="22401741" y="4643562"/>
            <a:ext cx="10061575"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graphicFrame>
        <p:nvGraphicFramePr>
          <p:cNvPr id="17" name="Google Shape;17;p2"/>
          <p:cNvGraphicFramePr/>
          <p:nvPr/>
        </p:nvGraphicFramePr>
        <p:xfrm>
          <a:off x="-10611120" y="14098"/>
          <a:ext cx="9776875" cy="32679250"/>
        </p:xfrm>
        <a:graphic>
          <a:graphicData uri="http://schemas.openxmlformats.org/drawingml/2006/table">
            <a:tbl>
              <a:tblPr firstRow="1" bandRow="1">
                <a:noFill/>
                <a:tableStyleId>{182F5668-27D5-43DE-B777-4D52C2F09BF5}</a:tableStyleId>
              </a:tblPr>
              <a:tblGrid>
                <a:gridCol w="4192250">
                  <a:extLst>
                    <a:ext uri="{9D8B030D-6E8A-4147-A177-3AD203B41FA5}">
                      <a16:colId xmlns:a16="http://schemas.microsoft.com/office/drawing/2014/main" val="20000"/>
                    </a:ext>
                  </a:extLst>
                </a:gridCol>
                <a:gridCol w="5584625">
                  <a:extLst>
                    <a:ext uri="{9D8B030D-6E8A-4147-A177-3AD203B41FA5}">
                      <a16:colId xmlns:a16="http://schemas.microsoft.com/office/drawing/2014/main" val="20001"/>
                    </a:ext>
                  </a:extLst>
                </a:gridCol>
              </a:tblGrid>
              <a:tr h="1329125">
                <a:tc gridSpan="2">
                  <a:txBody>
                    <a:bodyPr/>
                    <a:lstStyle/>
                    <a:p>
                      <a:pPr marL="0" marR="0" lvl="0" indent="0" algn="ctr" rtl="0">
                        <a:lnSpc>
                          <a:spcPct val="100000"/>
                        </a:lnSpc>
                        <a:spcBef>
                          <a:spcPts val="0"/>
                        </a:spcBef>
                        <a:spcAft>
                          <a:spcPts val="0"/>
                        </a:spcAft>
                        <a:buClr>
                          <a:srgbClr val="1F3A4E"/>
                        </a:buClr>
                        <a:buSzPts val="3600"/>
                        <a:buFont typeface="Arial Black"/>
                        <a:buNone/>
                      </a:pPr>
                      <a:r>
                        <a:rPr lang="en-US" sz="3600" b="0" u="none" strike="noStrike" cap="none">
                          <a:solidFill>
                            <a:srgbClr val="1F3A4E"/>
                          </a:solidFill>
                          <a:latin typeface="Arial Black"/>
                          <a:ea typeface="Arial Black"/>
                          <a:cs typeface="Arial Black"/>
                          <a:sym typeface="Arial Black"/>
                        </a:rPr>
                        <a:t>QUICK START GUIDE</a:t>
                      </a:r>
                      <a:br>
                        <a:rPr lang="en-US" sz="3600" b="0" u="none" strike="noStrike" cap="none">
                          <a:solidFill>
                            <a:srgbClr val="1F3A4E"/>
                          </a:solidFill>
                          <a:latin typeface="Arial Black"/>
                          <a:ea typeface="Arial Black"/>
                          <a:cs typeface="Arial Black"/>
                          <a:sym typeface="Arial Black"/>
                        </a:rPr>
                      </a:br>
                      <a:r>
                        <a:rPr lang="en-US" sz="2800" b="1" u="none" strike="noStrike" cap="none">
                          <a:solidFill>
                            <a:srgbClr val="FF0000"/>
                          </a:solidFill>
                          <a:latin typeface="Trebuchet MS"/>
                          <a:ea typeface="Trebuchet MS"/>
                          <a:cs typeface="Trebuchet MS"/>
                          <a:sym typeface="Trebuchet MS"/>
                        </a:rPr>
                        <a:t>(THIS SIDEBAR WILL NOT PRINT)</a:t>
                      </a:r>
                      <a:endParaRPr sz="3600" b="1" u="none" strike="noStrike" cap="none">
                        <a:solidFill>
                          <a:schemeClr val="lt1"/>
                        </a:solidFill>
                        <a:latin typeface="Trebuchet MS"/>
                        <a:ea typeface="Trebuchet MS"/>
                        <a:cs typeface="Trebuchet MS"/>
                        <a:sym typeface="Trebuchet MS"/>
                      </a:endParaRPr>
                    </a:p>
                  </a:txBody>
                  <a:tcPr marL="182875" marR="91450" marT="137150" marB="45725">
                    <a:solidFill>
                      <a:srgbClr val="FFC000"/>
                    </a:solidFill>
                  </a:tcPr>
                </a:tc>
                <a:tc hMerge="1">
                  <a:txBody>
                    <a:bodyPr/>
                    <a:lstStyle/>
                    <a:p>
                      <a:endParaRPr lang="en-US"/>
                    </a:p>
                  </a:txBody>
                  <a:tcPr/>
                </a:tc>
                <a:extLst>
                  <a:ext uri="{0D108BD9-81ED-4DB2-BD59-A6C34878D82A}">
                    <a16:rowId xmlns:a16="http://schemas.microsoft.com/office/drawing/2014/main" val="10000"/>
                  </a:ext>
                </a:extLst>
              </a:tr>
              <a:tr h="4206625">
                <a:tc gridSpan="2">
                  <a:txBody>
                    <a:bodyPr/>
                    <a:lstStyle/>
                    <a:p>
                      <a:pPr marL="0" marR="0" lvl="0" indent="0" algn="l" rtl="0">
                        <a:spcBef>
                          <a:spcPts val="0"/>
                        </a:spcBef>
                        <a:spcAft>
                          <a:spcPts val="0"/>
                        </a:spcAft>
                        <a:buNone/>
                      </a:pPr>
                      <a:r>
                        <a:rPr lang="en-US" sz="2000" i="0" u="none" strike="noStrike" cap="none">
                          <a:solidFill>
                            <a:srgbClr val="D9D9D9"/>
                          </a:solidFill>
                          <a:latin typeface="Arial"/>
                          <a:ea typeface="Arial"/>
                          <a:cs typeface="Arial"/>
                          <a:sym typeface="Arial"/>
                        </a:rPr>
                        <a:t>This PowerPoint template produces a </a:t>
                      </a:r>
                      <a:r>
                        <a:rPr lang="en-US" sz="2000" i="0" u="none" strike="noStrike" cap="none">
                          <a:solidFill>
                            <a:srgbClr val="FFC000"/>
                          </a:solidFill>
                          <a:latin typeface="Arial"/>
                          <a:ea typeface="Arial"/>
                          <a:cs typeface="Arial"/>
                          <a:sym typeface="Arial"/>
                        </a:rPr>
                        <a:t>36"x48" </a:t>
                      </a:r>
                      <a:r>
                        <a:rPr lang="en-US" sz="2000" i="0" u="none" strike="noStrike" cap="none">
                          <a:solidFill>
                            <a:srgbClr val="D9D9D9"/>
                          </a:solidFill>
                          <a:latin typeface="Arial"/>
                          <a:ea typeface="Arial"/>
                          <a:cs typeface="Arial"/>
                          <a:sym typeface="Arial"/>
                        </a:rPr>
                        <a:t>presentation poster. You can use it to create your research poster by placing your title, subtitle, text, tables, charts and photos. </a:t>
                      </a:r>
                      <a:endParaRPr/>
                    </a:p>
                    <a:p>
                      <a:pPr marL="0" marR="0" lvl="0" indent="0" algn="l" rtl="0">
                        <a:spcBef>
                          <a:spcPts val="0"/>
                        </a:spcBef>
                        <a:spcAft>
                          <a:spcPts val="0"/>
                        </a:spcAft>
                        <a:buNone/>
                      </a:pPr>
                      <a:endParaRPr sz="2000" i="0" u="none" strike="noStrike" cap="none">
                        <a:solidFill>
                          <a:srgbClr val="D9D9D9"/>
                        </a:solidFill>
                        <a:latin typeface="Arial"/>
                        <a:ea typeface="Arial"/>
                        <a:cs typeface="Arial"/>
                        <a:sym typeface="Arial"/>
                      </a:endParaRPr>
                    </a:p>
                    <a:p>
                      <a:pPr marL="0" marR="0" lvl="0" indent="0" algn="l" rtl="0">
                        <a:spcBef>
                          <a:spcPts val="0"/>
                        </a:spcBef>
                        <a:spcAft>
                          <a:spcPts val="0"/>
                        </a:spcAft>
                        <a:buNone/>
                      </a:pPr>
                      <a:r>
                        <a:rPr lang="en-US" sz="2000" i="0" u="none" strike="noStrike" cap="none">
                          <a:solidFill>
                            <a:srgbClr val="D9D9D9"/>
                          </a:solidFill>
                          <a:latin typeface="Arial"/>
                          <a:ea typeface="Arial"/>
                          <a:cs typeface="Arial"/>
                          <a:sym typeface="Arial"/>
                        </a:rPr>
                        <a:t>We provide a series of online tutorials that will guide you through the poster design process and answer your poster production questions. For complete template tutorials, go online to </a:t>
                      </a:r>
                      <a:r>
                        <a:rPr lang="en-US" sz="2000" i="0" u="none" strike="noStrike" cap="none">
                          <a:solidFill>
                            <a:srgbClr val="FFC000"/>
                          </a:solidFill>
                          <a:latin typeface="Arial"/>
                          <a:ea typeface="Arial"/>
                          <a:cs typeface="Arial"/>
                          <a:sym typeface="Arial"/>
                        </a:rPr>
                        <a:t>PosterPresentations.com</a:t>
                      </a:r>
                      <a:r>
                        <a:rPr lang="en-US" sz="2000" i="0" u="none" strike="noStrike" cap="none">
                          <a:solidFill>
                            <a:srgbClr val="D9D9D9"/>
                          </a:solidFill>
                          <a:latin typeface="Arial"/>
                          <a:ea typeface="Arial"/>
                          <a:cs typeface="Arial"/>
                          <a:sym typeface="Arial"/>
                        </a:rPr>
                        <a:t> and click on the  </a:t>
                      </a:r>
                      <a:r>
                        <a:rPr lang="en-US" sz="2000" i="0" u="none" strike="noStrike" cap="none">
                          <a:solidFill>
                            <a:srgbClr val="FFC000"/>
                          </a:solidFill>
                          <a:latin typeface="Arial"/>
                          <a:ea typeface="Arial"/>
                          <a:cs typeface="Arial"/>
                          <a:sym typeface="Arial"/>
                        </a:rPr>
                        <a:t>HELP DESK</a:t>
                      </a:r>
                      <a:r>
                        <a:rPr lang="en-US" sz="2000" i="0" u="none" strike="noStrike" cap="none">
                          <a:solidFill>
                            <a:srgbClr val="D9D9D9"/>
                          </a:solidFill>
                          <a:latin typeface="Arial"/>
                          <a:ea typeface="Arial"/>
                          <a:cs typeface="Arial"/>
                          <a:sym typeface="Arial"/>
                        </a:rPr>
                        <a:t> tab.</a:t>
                      </a:r>
                      <a:endParaRPr/>
                    </a:p>
                    <a:p>
                      <a:pPr marL="0" marR="0" lvl="0" indent="0" algn="l" rtl="0">
                        <a:spcBef>
                          <a:spcPts val="0"/>
                        </a:spcBef>
                        <a:spcAft>
                          <a:spcPts val="0"/>
                        </a:spcAft>
                        <a:buNone/>
                      </a:pPr>
                      <a:endParaRPr sz="2000" i="0" u="none" strike="noStrike" cap="none">
                        <a:solidFill>
                          <a:srgbClr val="D9D9D9"/>
                        </a:solidFill>
                        <a:latin typeface="Arial"/>
                        <a:ea typeface="Arial"/>
                        <a:cs typeface="Arial"/>
                        <a:sym typeface="Arial"/>
                      </a:endParaRPr>
                    </a:p>
                    <a:p>
                      <a:pPr marL="0" marR="0" lvl="0" indent="0" algn="l" rtl="0">
                        <a:spcBef>
                          <a:spcPts val="0"/>
                        </a:spcBef>
                        <a:spcAft>
                          <a:spcPts val="0"/>
                        </a:spcAft>
                        <a:buNone/>
                      </a:pPr>
                      <a:r>
                        <a:rPr lang="en-US" sz="2000" i="0" u="none" strike="noStrike" cap="none">
                          <a:solidFill>
                            <a:srgbClr val="D9D9D9"/>
                          </a:solidFill>
                          <a:latin typeface="Arial"/>
                          <a:ea typeface="Arial"/>
                          <a:cs typeface="Arial"/>
                          <a:sym typeface="Arial"/>
                        </a:rPr>
                        <a:t>To print your poster using our same-day professional printing service, go online to </a:t>
                      </a:r>
                      <a:r>
                        <a:rPr lang="en-US" sz="2000" i="0" u="none" strike="noStrike" cap="none">
                          <a:solidFill>
                            <a:srgbClr val="FFC000"/>
                          </a:solidFill>
                          <a:latin typeface="Arial"/>
                          <a:ea typeface="Arial"/>
                          <a:cs typeface="Arial"/>
                          <a:sym typeface="Arial"/>
                        </a:rPr>
                        <a:t>PosterPresentations.com</a:t>
                      </a:r>
                      <a:r>
                        <a:rPr lang="en-US" sz="2000" i="0" u="none" strike="noStrike" cap="none">
                          <a:solidFill>
                            <a:srgbClr val="D9D9D9"/>
                          </a:solidFill>
                          <a:latin typeface="Arial"/>
                          <a:ea typeface="Arial"/>
                          <a:cs typeface="Arial"/>
                          <a:sym typeface="Arial"/>
                        </a:rPr>
                        <a:t> and click on "</a:t>
                      </a:r>
                      <a:r>
                        <a:rPr lang="en-US" sz="2000" i="0" u="none" strike="noStrike" cap="none">
                          <a:solidFill>
                            <a:srgbClr val="FFC000"/>
                          </a:solidFill>
                          <a:latin typeface="Arial"/>
                          <a:ea typeface="Arial"/>
                          <a:cs typeface="Arial"/>
                          <a:sym typeface="Arial"/>
                        </a:rPr>
                        <a:t>Order your poster</a:t>
                      </a:r>
                      <a:r>
                        <a:rPr lang="en-US" sz="2000" i="0" u="none" strike="noStrike" cap="none">
                          <a:solidFill>
                            <a:srgbClr val="D9D9D9"/>
                          </a:solidFill>
                          <a:latin typeface="Arial"/>
                          <a:ea typeface="Arial"/>
                          <a:cs typeface="Arial"/>
                          <a:sym typeface="Arial"/>
                        </a:rPr>
                        <a:t>".</a:t>
                      </a:r>
                      <a:endParaRPr sz="2000" b="1" u="none" strike="noStrike" cap="none">
                        <a:solidFill>
                          <a:srgbClr val="D9D9D9"/>
                        </a:solidFill>
                        <a:latin typeface="Arial"/>
                        <a:ea typeface="Arial"/>
                        <a:cs typeface="Arial"/>
                        <a:sym typeface="Arial"/>
                      </a:endParaRPr>
                    </a:p>
                  </a:txBody>
                  <a:tcPr marL="182875" marR="91450" marT="137150" marB="45725">
                    <a:solidFill>
                      <a:srgbClr val="010101"/>
                    </a:solidFill>
                  </a:tcPr>
                </a:tc>
                <a:tc hMerge="1">
                  <a:txBody>
                    <a:bodyPr/>
                    <a:lstStyle/>
                    <a:p>
                      <a:endParaRPr lang="en-US"/>
                    </a:p>
                  </a:txBody>
                  <a:tcPr/>
                </a:tc>
                <a:extLst>
                  <a:ext uri="{0D108BD9-81ED-4DB2-BD59-A6C34878D82A}">
                    <a16:rowId xmlns:a16="http://schemas.microsoft.com/office/drawing/2014/main" val="10001"/>
                  </a:ext>
                </a:extLst>
              </a:tr>
              <a:tr h="4572425">
                <a:tc>
                  <a:txBody>
                    <a:bodyPr/>
                    <a:lstStyle/>
                    <a:p>
                      <a:pPr marL="0" marR="0" lvl="0" indent="0" algn="ctr" rtl="0">
                        <a:spcBef>
                          <a:spcPts val="0"/>
                        </a:spcBef>
                        <a:spcAft>
                          <a:spcPts val="0"/>
                        </a:spcAft>
                        <a:buNone/>
                      </a:pPr>
                      <a:endParaRPr sz="2000" u="none" strike="noStrike" cap="none">
                        <a:solidFill>
                          <a:srgbClr val="1F3A4E"/>
                        </a:solidFill>
                      </a:endParaRPr>
                    </a:p>
                    <a:p>
                      <a:pPr marL="0" marR="0" lvl="0" indent="0" algn="ctr" rtl="0">
                        <a:spcBef>
                          <a:spcPts val="0"/>
                        </a:spcBef>
                        <a:spcAft>
                          <a:spcPts val="0"/>
                        </a:spcAft>
                        <a:buNone/>
                      </a:pPr>
                      <a:endParaRPr sz="2000" u="none" strike="noStrike" cap="none">
                        <a:solidFill>
                          <a:srgbClr val="1F3A4E"/>
                        </a:solidFill>
                      </a:endParaRPr>
                    </a:p>
                    <a:p>
                      <a:pPr marL="0" marR="0" lvl="0" indent="0" algn="ctr" rtl="0">
                        <a:spcBef>
                          <a:spcPts val="0"/>
                        </a:spcBef>
                        <a:spcAft>
                          <a:spcPts val="0"/>
                        </a:spcAft>
                        <a:buNone/>
                      </a:pPr>
                      <a:r>
                        <a:rPr lang="en-US" sz="2000" u="none" strike="noStrike" cap="none">
                          <a:solidFill>
                            <a:schemeClr val="lt1"/>
                          </a:solidFill>
                          <a:latin typeface="Arial"/>
                          <a:ea typeface="Arial"/>
                          <a:cs typeface="Arial"/>
                          <a:sym typeface="Arial"/>
                        </a:rPr>
                        <a:t>This is a template for a </a:t>
                      </a:r>
                      <a:endParaRPr/>
                    </a:p>
                    <a:p>
                      <a:pPr marL="0" marR="0" lvl="0" indent="0" algn="ctr" rtl="0">
                        <a:spcBef>
                          <a:spcPts val="0"/>
                        </a:spcBef>
                        <a:spcAft>
                          <a:spcPts val="0"/>
                        </a:spcAft>
                        <a:buNone/>
                      </a:pPr>
                      <a:r>
                        <a:rPr lang="en-US" sz="2000" u="none" strike="noStrike" cap="none">
                          <a:solidFill>
                            <a:schemeClr val="lt1"/>
                          </a:solidFill>
                          <a:latin typeface="Arial"/>
                          <a:ea typeface="Arial"/>
                          <a:cs typeface="Arial"/>
                          <a:sym typeface="Arial"/>
                        </a:rPr>
                        <a:t>presentation poster</a:t>
                      </a:r>
                      <a:br>
                        <a:rPr lang="en-US" sz="2000" u="none" strike="noStrike" cap="none">
                          <a:solidFill>
                            <a:schemeClr val="lt1"/>
                          </a:solidFill>
                          <a:latin typeface="Arial"/>
                          <a:ea typeface="Arial"/>
                          <a:cs typeface="Arial"/>
                          <a:sym typeface="Arial"/>
                        </a:rPr>
                      </a:br>
                      <a:r>
                        <a:rPr lang="en-US" sz="3600" b="1" u="none" strike="noStrike" cap="none">
                          <a:solidFill>
                            <a:srgbClr val="FFC000"/>
                          </a:solidFill>
                          <a:latin typeface="Arial"/>
                          <a:ea typeface="Arial"/>
                          <a:cs typeface="Arial"/>
                          <a:sym typeface="Arial"/>
                        </a:rPr>
                        <a:t>36 inches tall</a:t>
                      </a:r>
                      <a:br>
                        <a:rPr lang="en-US" sz="3600" b="1" u="none" strike="noStrike" cap="none">
                          <a:solidFill>
                            <a:srgbClr val="FFC000"/>
                          </a:solidFill>
                          <a:latin typeface="Arial"/>
                          <a:ea typeface="Arial"/>
                          <a:cs typeface="Arial"/>
                          <a:sym typeface="Arial"/>
                        </a:rPr>
                      </a:br>
                      <a:r>
                        <a:rPr lang="en-US" sz="3600" b="1" u="none" strike="noStrike" cap="none">
                          <a:solidFill>
                            <a:srgbClr val="FFC000"/>
                          </a:solidFill>
                          <a:latin typeface="Arial"/>
                          <a:ea typeface="Arial"/>
                          <a:cs typeface="Arial"/>
                          <a:sym typeface="Arial"/>
                        </a:rPr>
                        <a:t>by</a:t>
                      </a:r>
                      <a:br>
                        <a:rPr lang="en-US" sz="3600" b="1" u="none" strike="noStrike" cap="none">
                          <a:solidFill>
                            <a:srgbClr val="FFC000"/>
                          </a:solidFill>
                          <a:latin typeface="Arial"/>
                          <a:ea typeface="Arial"/>
                          <a:cs typeface="Arial"/>
                          <a:sym typeface="Arial"/>
                        </a:rPr>
                      </a:br>
                      <a:r>
                        <a:rPr lang="en-US" sz="3600" b="1" u="none" strike="noStrike" cap="none">
                          <a:solidFill>
                            <a:srgbClr val="FFC000"/>
                          </a:solidFill>
                          <a:latin typeface="Arial"/>
                          <a:ea typeface="Arial"/>
                          <a:cs typeface="Arial"/>
                          <a:sym typeface="Arial"/>
                        </a:rPr>
                        <a:t>48 inches wide</a:t>
                      </a:r>
                      <a:br>
                        <a:rPr lang="en-US" sz="2000" u="none" strike="noStrike" cap="none">
                          <a:solidFill>
                            <a:schemeClr val="lt1"/>
                          </a:solidFill>
                          <a:latin typeface="Arial"/>
                          <a:ea typeface="Arial"/>
                          <a:cs typeface="Arial"/>
                          <a:sym typeface="Arial"/>
                        </a:rPr>
                      </a:br>
                      <a:endParaRPr sz="2000" u="none" strike="noStrike" cap="none">
                        <a:solidFill>
                          <a:srgbClr val="1F3A4E"/>
                        </a:solidFill>
                      </a:endParaRPr>
                    </a:p>
                  </a:txBody>
                  <a:tcPr marL="91450" marR="91450" marT="45725" marB="45725">
                    <a:solidFill>
                      <a:srgbClr val="010101"/>
                    </a:solidFill>
                  </a:tcPr>
                </a:tc>
                <a:tc>
                  <a:txBody>
                    <a:bodyPr/>
                    <a:lstStyle/>
                    <a:p>
                      <a:pPr marL="0" marR="0" lvl="0" indent="0" algn="l" rtl="0">
                        <a:lnSpc>
                          <a:spcPct val="100000"/>
                        </a:lnSpc>
                        <a:spcBef>
                          <a:spcPts val="0"/>
                        </a:spcBef>
                        <a:spcAft>
                          <a:spcPts val="0"/>
                        </a:spcAft>
                        <a:buClr>
                          <a:srgbClr val="FFC000"/>
                        </a:buClr>
                        <a:buSzPts val="2400"/>
                        <a:buFont typeface="Arial"/>
                        <a:buNone/>
                      </a:pPr>
                      <a:r>
                        <a:rPr lang="en-US" sz="2400" b="1" u="none" strike="noStrike" cap="none">
                          <a:solidFill>
                            <a:srgbClr val="FFC000"/>
                          </a:solidFill>
                          <a:latin typeface="Arial"/>
                          <a:ea typeface="Arial"/>
                          <a:cs typeface="Arial"/>
                          <a:sym typeface="Arial"/>
                        </a:rPr>
                        <a:t>Important: Check the template size</a:t>
                      </a:r>
                      <a:br>
                        <a:rPr lang="en-US" sz="2000" b="0" u="none" strike="noStrike" cap="none">
                          <a:solidFill>
                            <a:srgbClr val="FFC000"/>
                          </a:solidFill>
                          <a:latin typeface="Arial"/>
                          <a:ea typeface="Arial"/>
                          <a:cs typeface="Arial"/>
                          <a:sym typeface="Arial"/>
                        </a:rPr>
                      </a:br>
                      <a:r>
                        <a:rPr lang="en-US" sz="2000" b="0" u="none" strike="noStrike" cap="none">
                          <a:solidFill>
                            <a:srgbClr val="D9D9D9"/>
                          </a:solidFill>
                          <a:latin typeface="Arial"/>
                          <a:ea typeface="Arial"/>
                          <a:cs typeface="Arial"/>
                          <a:sym typeface="Arial"/>
                        </a:rPr>
                        <a:t>Before you start working on your poster and to avoid printing problems check that you have downloaded and that you are using the correct size template for your poster presentation.</a:t>
                      </a:r>
                      <a:br>
                        <a:rPr lang="en-US" sz="2000" b="0" u="none" strike="noStrike" cap="none">
                          <a:solidFill>
                            <a:srgbClr val="D9D9D9"/>
                          </a:solidFill>
                          <a:latin typeface="Arial"/>
                          <a:ea typeface="Arial"/>
                          <a:cs typeface="Arial"/>
                          <a:sym typeface="Arial"/>
                        </a:rPr>
                      </a:br>
                      <a:r>
                        <a:rPr lang="en-US" sz="2000" b="0" u="none" strike="noStrike" cap="none">
                          <a:solidFill>
                            <a:srgbClr val="D9D9D9"/>
                          </a:solidFill>
                          <a:latin typeface="Arial"/>
                          <a:ea typeface="Arial"/>
                          <a:cs typeface="Arial"/>
                          <a:sym typeface="Arial"/>
                        </a:rPr>
                        <a:t>This template can also be printed at the following sizes without distortion and without any additional formatting:</a:t>
                      </a:r>
                      <a:br>
                        <a:rPr lang="en-US" sz="2000" b="0" u="none" strike="noStrike" cap="none">
                          <a:solidFill>
                            <a:srgbClr val="D9D9D9"/>
                          </a:solidFill>
                          <a:latin typeface="Arial"/>
                          <a:ea typeface="Arial"/>
                          <a:cs typeface="Arial"/>
                          <a:sym typeface="Arial"/>
                        </a:rPr>
                      </a:br>
                      <a:r>
                        <a:rPr lang="en-US" sz="2000" b="0" u="none" strike="noStrike" cap="none">
                          <a:solidFill>
                            <a:srgbClr val="FFC000"/>
                          </a:solidFill>
                          <a:latin typeface="Arial"/>
                          <a:ea typeface="Arial"/>
                          <a:cs typeface="Arial"/>
                          <a:sym typeface="Arial"/>
                        </a:rPr>
                        <a:t>30 tall x 40 wide</a:t>
                      </a:r>
                      <a:br>
                        <a:rPr lang="en-US" sz="2000" b="0" u="none" strike="noStrike" cap="none">
                          <a:solidFill>
                            <a:srgbClr val="FFC000"/>
                          </a:solidFill>
                          <a:latin typeface="Arial"/>
                          <a:ea typeface="Arial"/>
                          <a:cs typeface="Arial"/>
                          <a:sym typeface="Arial"/>
                        </a:rPr>
                      </a:br>
                      <a:r>
                        <a:rPr lang="en-US" sz="2000" b="0" u="none" strike="noStrike" cap="none">
                          <a:solidFill>
                            <a:srgbClr val="FFC000"/>
                          </a:solidFill>
                          <a:latin typeface="Arial"/>
                          <a:ea typeface="Arial"/>
                          <a:cs typeface="Arial"/>
                          <a:sym typeface="Arial"/>
                        </a:rPr>
                        <a:t>42 tall x 56 wide</a:t>
                      </a:r>
                      <a:br>
                        <a:rPr lang="en-US" sz="2000" b="0" u="none" strike="noStrike" cap="none">
                          <a:solidFill>
                            <a:srgbClr val="FFC000"/>
                          </a:solidFill>
                          <a:latin typeface="Arial"/>
                          <a:ea typeface="Arial"/>
                          <a:cs typeface="Arial"/>
                          <a:sym typeface="Arial"/>
                        </a:rPr>
                      </a:br>
                      <a:r>
                        <a:rPr lang="en-US" sz="2000" b="0" u="none" strike="noStrike" cap="none">
                          <a:solidFill>
                            <a:srgbClr val="FFC000"/>
                          </a:solidFill>
                          <a:latin typeface="Arial"/>
                          <a:ea typeface="Arial"/>
                          <a:cs typeface="Arial"/>
                          <a:sym typeface="Arial"/>
                        </a:rPr>
                        <a:t>48 tall x 64 wide</a:t>
                      </a:r>
                      <a:endParaRPr/>
                    </a:p>
                  </a:txBody>
                  <a:tcPr marL="182875" marR="91450" marT="137150" marB="45725">
                    <a:solidFill>
                      <a:srgbClr val="010101"/>
                    </a:solidFill>
                  </a:tcPr>
                </a:tc>
                <a:extLst>
                  <a:ext uri="{0D108BD9-81ED-4DB2-BD59-A6C34878D82A}">
                    <a16:rowId xmlns:a16="http://schemas.microsoft.com/office/drawing/2014/main" val="10002"/>
                  </a:ext>
                </a:extLst>
              </a:tr>
              <a:tr h="4288700">
                <a:tc>
                  <a:txBody>
                    <a:bodyPr/>
                    <a:lstStyle/>
                    <a:p>
                      <a:pPr marL="0" marR="0" lvl="0" indent="0" algn="l" rtl="0">
                        <a:spcBef>
                          <a:spcPts val="0"/>
                        </a:spcBef>
                        <a:spcAft>
                          <a:spcPts val="0"/>
                        </a:spcAft>
                        <a:buNone/>
                      </a:pPr>
                      <a:endParaRPr sz="2000">
                        <a:solidFill>
                          <a:srgbClr val="1F3A4E"/>
                        </a:solidFill>
                      </a:endParaRPr>
                    </a:p>
                  </a:txBody>
                  <a:tcPr marL="91450" marR="91450" marT="45725" marB="45725"/>
                </a:tc>
                <a:tc>
                  <a:txBody>
                    <a:bodyPr/>
                    <a:lstStyle/>
                    <a:p>
                      <a:pPr marL="0" marR="0" lvl="0" indent="0" algn="l" rtl="0">
                        <a:spcBef>
                          <a:spcPts val="0"/>
                        </a:spcBef>
                        <a:spcAft>
                          <a:spcPts val="0"/>
                        </a:spcAft>
                        <a:buNone/>
                      </a:pPr>
                      <a:r>
                        <a:rPr lang="en-US" sz="2400" b="1">
                          <a:solidFill>
                            <a:srgbClr val="FFC000"/>
                          </a:solidFill>
                          <a:latin typeface="Arial"/>
                          <a:ea typeface="Arial"/>
                          <a:cs typeface="Arial"/>
                          <a:sym typeface="Arial"/>
                        </a:rPr>
                        <a:t>How to </a:t>
                      </a:r>
                      <a:r>
                        <a:rPr lang="en-US" sz="4000" b="1">
                          <a:solidFill>
                            <a:srgbClr val="FFC000"/>
                          </a:solidFill>
                          <a:latin typeface="Arial"/>
                          <a:ea typeface="Arial"/>
                          <a:cs typeface="Arial"/>
                          <a:sym typeface="Arial"/>
                        </a:rPr>
                        <a:t>Zoom in </a:t>
                      </a:r>
                      <a:r>
                        <a:rPr lang="en-US" sz="2400" b="1">
                          <a:solidFill>
                            <a:srgbClr val="FFC000"/>
                          </a:solidFill>
                          <a:latin typeface="Arial"/>
                          <a:ea typeface="Arial"/>
                          <a:cs typeface="Arial"/>
                          <a:sym typeface="Arial"/>
                        </a:rPr>
                        <a:t>and </a:t>
                      </a:r>
                      <a:r>
                        <a:rPr lang="en-US" sz="1800" b="1">
                          <a:solidFill>
                            <a:srgbClr val="FFC000"/>
                          </a:solidFill>
                          <a:latin typeface="Arial"/>
                          <a:ea typeface="Arial"/>
                          <a:cs typeface="Arial"/>
                          <a:sym typeface="Arial"/>
                        </a:rPr>
                        <a:t>out</a:t>
                      </a:r>
                      <a:endParaRPr sz="2400" b="1">
                        <a:solidFill>
                          <a:srgbClr val="FFC000"/>
                        </a:solidFill>
                        <a:latin typeface="Arial"/>
                        <a:ea typeface="Arial"/>
                        <a:cs typeface="Arial"/>
                        <a:sym typeface="Arial"/>
                      </a:endParaRPr>
                    </a:p>
                    <a:p>
                      <a:pPr marL="0" marR="0" lvl="0" indent="0" algn="l" rtl="0">
                        <a:spcBef>
                          <a:spcPts val="0"/>
                        </a:spcBef>
                        <a:spcAft>
                          <a:spcPts val="0"/>
                        </a:spcAft>
                        <a:buNone/>
                      </a:pPr>
                      <a:r>
                        <a:rPr lang="en-US" sz="2000" b="0">
                          <a:solidFill>
                            <a:srgbClr val="D9D9D9"/>
                          </a:solidFill>
                          <a:latin typeface="Arial"/>
                          <a:ea typeface="Arial"/>
                          <a:cs typeface="Arial"/>
                          <a:sym typeface="Arial"/>
                        </a:rPr>
                        <a:t>Use the PowerPoint zoom tool to adjust the screen magnification to view comfortably. PowerPoint provides 2 ways to zoom: </a:t>
                      </a:r>
                      <a:br>
                        <a:rPr lang="en-US" sz="2000" b="0">
                          <a:solidFill>
                            <a:srgbClr val="D9D9D9"/>
                          </a:solidFill>
                          <a:latin typeface="Arial"/>
                          <a:ea typeface="Arial"/>
                          <a:cs typeface="Arial"/>
                          <a:sym typeface="Arial"/>
                        </a:rPr>
                      </a:br>
                      <a:r>
                        <a:rPr lang="en-US" sz="2000" b="0">
                          <a:solidFill>
                            <a:srgbClr val="FFC000"/>
                          </a:solidFill>
                          <a:latin typeface="Arial"/>
                          <a:ea typeface="Arial"/>
                          <a:cs typeface="Arial"/>
                          <a:sym typeface="Arial"/>
                        </a:rPr>
                        <a:t>1. </a:t>
                      </a:r>
                      <a:r>
                        <a:rPr lang="en-US" sz="2000" b="0">
                          <a:solidFill>
                            <a:srgbClr val="D9D9D9"/>
                          </a:solidFill>
                          <a:latin typeface="Arial"/>
                          <a:ea typeface="Arial"/>
                          <a:cs typeface="Arial"/>
                          <a:sym typeface="Arial"/>
                        </a:rPr>
                        <a:t>On the top menu bar click on the VIEW tab and then click on ZOOM. Choose the zoom percentage that works best for you. </a:t>
                      </a:r>
                      <a:br>
                        <a:rPr lang="en-US" sz="2000" b="0">
                          <a:solidFill>
                            <a:srgbClr val="D9D9D9"/>
                          </a:solidFill>
                          <a:latin typeface="Arial"/>
                          <a:ea typeface="Arial"/>
                          <a:cs typeface="Arial"/>
                          <a:sym typeface="Arial"/>
                        </a:rPr>
                      </a:br>
                      <a:r>
                        <a:rPr lang="en-US" sz="2000" b="0">
                          <a:solidFill>
                            <a:srgbClr val="FFC000"/>
                          </a:solidFill>
                          <a:latin typeface="Arial"/>
                          <a:ea typeface="Arial"/>
                          <a:cs typeface="Arial"/>
                          <a:sym typeface="Arial"/>
                        </a:rPr>
                        <a:t>2. </a:t>
                      </a:r>
                      <a:r>
                        <a:rPr lang="en-US" sz="2000" b="0">
                          <a:solidFill>
                            <a:srgbClr val="D9D9D9"/>
                          </a:solidFill>
                          <a:latin typeface="Arial"/>
                          <a:ea typeface="Arial"/>
                          <a:cs typeface="Arial"/>
                          <a:sym typeface="Arial"/>
                        </a:rPr>
                        <a:t>For better zoom flexibility, use the zoom slider at the bottom right of the window.</a:t>
                      </a:r>
                      <a:endParaRPr/>
                    </a:p>
                  </a:txBody>
                  <a:tcPr marL="182875" marR="91450" marT="137150" marB="45725">
                    <a:solidFill>
                      <a:srgbClr val="010101"/>
                    </a:solidFill>
                  </a:tcPr>
                </a:tc>
                <a:extLst>
                  <a:ext uri="{0D108BD9-81ED-4DB2-BD59-A6C34878D82A}">
                    <a16:rowId xmlns:a16="http://schemas.microsoft.com/office/drawing/2014/main" val="10003"/>
                  </a:ext>
                </a:extLst>
              </a:tr>
              <a:tr h="1800525">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a:solidFill>
                            <a:srgbClr val="FFC000"/>
                          </a:solidFill>
                          <a:latin typeface="Arial"/>
                          <a:ea typeface="Arial"/>
                          <a:cs typeface="Arial"/>
                          <a:sym typeface="Arial"/>
                        </a:rPr>
                        <a:t>Ruler and Guides</a:t>
                      </a:r>
                      <a:br>
                        <a:rPr lang="en-US" sz="2000" b="0">
                          <a:solidFill>
                            <a:srgbClr val="FFC000"/>
                          </a:solidFill>
                          <a:latin typeface="Arial"/>
                          <a:ea typeface="Arial"/>
                          <a:cs typeface="Arial"/>
                          <a:sym typeface="Arial"/>
                        </a:rPr>
                      </a:br>
                      <a:r>
                        <a:rPr lang="en-US" sz="2000" b="0">
                          <a:solidFill>
                            <a:srgbClr val="D9D9D9"/>
                          </a:solidFill>
                          <a:latin typeface="Arial"/>
                          <a:ea typeface="Arial"/>
                          <a:cs typeface="Arial"/>
                          <a:sym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a:p>
                  </a:txBody>
                  <a:tcPr marL="91450" marR="91450" marT="45725" marB="45725">
                    <a:solidFill>
                      <a:srgbClr val="010101"/>
                    </a:solidFill>
                  </a:tcPr>
                </a:tc>
                <a:tc hMerge="1">
                  <a:txBody>
                    <a:bodyPr/>
                    <a:lstStyle/>
                    <a:p>
                      <a:endParaRPr lang="en-US"/>
                    </a:p>
                  </a:txBody>
                  <a:tcPr/>
                </a:tc>
                <a:extLst>
                  <a:ext uri="{0D108BD9-81ED-4DB2-BD59-A6C34878D82A}">
                    <a16:rowId xmlns:a16="http://schemas.microsoft.com/office/drawing/2014/main" val="10004"/>
                  </a:ext>
                </a:extLst>
              </a:tr>
              <a:tr h="3824350">
                <a:tc>
                  <a:txBody>
                    <a:bodyPr/>
                    <a:lstStyle/>
                    <a:p>
                      <a:pPr marL="0" marR="0" lvl="0" indent="0" algn="l" rtl="0">
                        <a:spcBef>
                          <a:spcPts val="0"/>
                        </a:spcBef>
                        <a:spcAft>
                          <a:spcPts val="0"/>
                        </a:spcAft>
                        <a:buNone/>
                      </a:pPr>
                      <a:endParaRPr sz="2000">
                        <a:solidFill>
                          <a:srgbClr val="1F3A4E"/>
                        </a:solidFill>
                      </a:endParaRPr>
                    </a:p>
                  </a:txBody>
                  <a:tcPr marL="91450" marR="91450" marT="45725" marB="45725"/>
                </a:tc>
                <a:tc>
                  <a:txBody>
                    <a:bodyPr/>
                    <a:lstStyle/>
                    <a:p>
                      <a:pPr marL="0" marR="0" lvl="1" indent="0" algn="l" rtl="0">
                        <a:spcBef>
                          <a:spcPts val="0"/>
                        </a:spcBef>
                        <a:spcAft>
                          <a:spcPts val="0"/>
                        </a:spcAft>
                        <a:buNone/>
                      </a:pPr>
                      <a:r>
                        <a:rPr lang="en-US" sz="2400" b="1" u="none" strike="noStrike" cap="none">
                          <a:solidFill>
                            <a:srgbClr val="FFC000"/>
                          </a:solidFill>
                          <a:latin typeface="Arial"/>
                          <a:ea typeface="Arial"/>
                          <a:cs typeface="Arial"/>
                          <a:sym typeface="Arial"/>
                        </a:rPr>
                        <a:t>Headers and text containers</a:t>
                      </a:r>
                      <a:br>
                        <a:rPr lang="en-US" sz="2000" b="0" u="none" strike="noStrike" cap="none">
                          <a:solidFill>
                            <a:schemeClr val="lt1"/>
                          </a:solidFill>
                          <a:latin typeface="Arial"/>
                          <a:ea typeface="Arial"/>
                          <a:cs typeface="Arial"/>
                          <a:sym typeface="Arial"/>
                        </a:rPr>
                      </a:br>
                      <a:r>
                        <a:rPr lang="en-US" sz="2000" b="0" u="none" strike="noStrike" cap="none">
                          <a:solidFill>
                            <a:srgbClr val="D9D9D9"/>
                          </a:solidFill>
                          <a:latin typeface="Arial"/>
                          <a:ea typeface="Arial"/>
                          <a:cs typeface="Arial"/>
                          <a:sym typeface="Arial"/>
                        </a:rPr>
                        <a:t>Included in this template are commonly used section headers such as Abstract, Objectives, Methods, Results, etc. </a:t>
                      </a:r>
                      <a:br>
                        <a:rPr lang="en-US" sz="2000" b="0" u="none" strike="noStrike" cap="none">
                          <a:solidFill>
                            <a:schemeClr val="lt1"/>
                          </a:solidFill>
                          <a:latin typeface="Arial"/>
                          <a:ea typeface="Arial"/>
                          <a:cs typeface="Arial"/>
                          <a:sym typeface="Arial"/>
                        </a:rPr>
                      </a:br>
                      <a:r>
                        <a:rPr lang="en-US" sz="2000" b="0" u="none" strike="noStrike" cap="none">
                          <a:solidFill>
                            <a:srgbClr val="FFC000"/>
                          </a:solidFill>
                          <a:latin typeface="Arial"/>
                          <a:ea typeface="Arial"/>
                          <a:cs typeface="Arial"/>
                          <a:sym typeface="Arial"/>
                        </a:rPr>
                        <a:t>-</a:t>
                      </a:r>
                      <a:r>
                        <a:rPr lang="en-US" sz="2000" b="0" u="none" strike="noStrike" cap="none">
                          <a:solidFill>
                            <a:schemeClr val="lt1"/>
                          </a:solidFill>
                          <a:latin typeface="Arial"/>
                          <a:ea typeface="Arial"/>
                          <a:cs typeface="Arial"/>
                          <a:sym typeface="Arial"/>
                        </a:rPr>
                        <a:t> </a:t>
                      </a:r>
                      <a:r>
                        <a:rPr lang="en-US" sz="2000" b="0" u="none" strike="noStrike" cap="none">
                          <a:solidFill>
                            <a:srgbClr val="D9D9D9"/>
                          </a:solidFill>
                          <a:latin typeface="Arial"/>
                          <a:ea typeface="Arial"/>
                          <a:cs typeface="Arial"/>
                          <a:sym typeface="Arial"/>
                        </a:rPr>
                        <a:t>Click inside a section header to add its text. </a:t>
                      </a:r>
                      <a:br>
                        <a:rPr lang="en-US" sz="2000" b="0" u="none" strike="noStrike" cap="none">
                          <a:solidFill>
                            <a:schemeClr val="lt1"/>
                          </a:solidFill>
                          <a:latin typeface="Arial"/>
                          <a:ea typeface="Arial"/>
                          <a:cs typeface="Arial"/>
                          <a:sym typeface="Arial"/>
                        </a:rPr>
                      </a:br>
                      <a:r>
                        <a:rPr lang="en-US" sz="2000" b="0" u="none" strike="noStrike" cap="none">
                          <a:solidFill>
                            <a:srgbClr val="FFC000"/>
                          </a:solidFill>
                          <a:latin typeface="Arial"/>
                          <a:ea typeface="Arial"/>
                          <a:cs typeface="Arial"/>
                          <a:sym typeface="Arial"/>
                        </a:rPr>
                        <a:t>-</a:t>
                      </a:r>
                      <a:r>
                        <a:rPr lang="en-US" sz="2000" b="0" u="none" strike="noStrike" cap="none">
                          <a:solidFill>
                            <a:schemeClr val="lt1"/>
                          </a:solidFill>
                          <a:latin typeface="Arial"/>
                          <a:ea typeface="Arial"/>
                          <a:cs typeface="Arial"/>
                          <a:sym typeface="Arial"/>
                        </a:rPr>
                        <a:t> </a:t>
                      </a:r>
                      <a:r>
                        <a:rPr lang="en-US" sz="2000" b="0" u="none" strike="noStrike" cap="none">
                          <a:solidFill>
                            <a:srgbClr val="D9D9D9"/>
                          </a:solidFill>
                          <a:latin typeface="Arial"/>
                          <a:ea typeface="Arial"/>
                          <a:cs typeface="Arial"/>
                          <a:sym typeface="Arial"/>
                        </a:rPr>
                        <a:t>To add another header, click on edge of the section box so that it is outlined. Copy and paste it. </a:t>
                      </a:r>
                      <a:br>
                        <a:rPr lang="en-US" sz="2000" b="0" u="none" strike="noStrike" cap="none">
                          <a:solidFill>
                            <a:schemeClr val="lt1"/>
                          </a:solidFill>
                          <a:latin typeface="Arial"/>
                          <a:ea typeface="Arial"/>
                          <a:cs typeface="Arial"/>
                          <a:sym typeface="Arial"/>
                        </a:rPr>
                      </a:br>
                      <a:r>
                        <a:rPr lang="en-US" sz="2000" b="0" u="none" strike="noStrike" cap="none">
                          <a:solidFill>
                            <a:srgbClr val="FFC000"/>
                          </a:solidFill>
                          <a:latin typeface="Arial"/>
                          <a:ea typeface="Arial"/>
                          <a:cs typeface="Arial"/>
                          <a:sym typeface="Arial"/>
                        </a:rPr>
                        <a:t>-</a:t>
                      </a:r>
                      <a:r>
                        <a:rPr lang="en-US" sz="2000" b="0" u="none" strike="noStrike" cap="none">
                          <a:solidFill>
                            <a:schemeClr val="lt1"/>
                          </a:solidFill>
                          <a:latin typeface="Arial"/>
                          <a:ea typeface="Arial"/>
                          <a:cs typeface="Arial"/>
                          <a:sym typeface="Arial"/>
                        </a:rPr>
                        <a:t> </a:t>
                      </a:r>
                      <a:r>
                        <a:rPr lang="en-US" sz="2000" b="0" u="none" strike="noStrike" cap="none">
                          <a:solidFill>
                            <a:srgbClr val="D9D9D9"/>
                          </a:solidFill>
                          <a:latin typeface="Arial"/>
                          <a:ea typeface="Arial"/>
                          <a:cs typeface="Arial"/>
                          <a:sym typeface="Arial"/>
                        </a:rPr>
                        <a:t>To increase its size, click on the white circles and expand to the the desired size.</a:t>
                      </a:r>
                      <a:endParaRPr/>
                    </a:p>
                  </a:txBody>
                  <a:tcPr marL="182875" marR="91450" marT="137150" marB="45725">
                    <a:solidFill>
                      <a:srgbClr val="010101"/>
                    </a:solidFill>
                  </a:tcPr>
                </a:tc>
                <a:extLst>
                  <a:ext uri="{0D108BD9-81ED-4DB2-BD59-A6C34878D82A}">
                    <a16:rowId xmlns:a16="http://schemas.microsoft.com/office/drawing/2014/main" val="10005"/>
                  </a:ext>
                </a:extLst>
              </a:tr>
              <a:tr h="3519125">
                <a:tc gridSpan="2">
                  <a:txBody>
                    <a:bodyPr/>
                    <a:lstStyle/>
                    <a:p>
                      <a:pPr marL="0" marR="0" lvl="0" indent="0" algn="l" rtl="0">
                        <a:spcBef>
                          <a:spcPts val="0"/>
                        </a:spcBef>
                        <a:spcAft>
                          <a:spcPts val="0"/>
                        </a:spcAft>
                        <a:buNone/>
                      </a:pPr>
                      <a:r>
                        <a:rPr lang="en-US" sz="2400" b="1">
                          <a:solidFill>
                            <a:srgbClr val="FFC000"/>
                          </a:solidFill>
                          <a:latin typeface="Arial"/>
                          <a:ea typeface="Arial"/>
                          <a:cs typeface="Arial"/>
                          <a:sym typeface="Arial"/>
                        </a:rPr>
                        <a:t>Adding content to the poster</a:t>
                      </a:r>
                      <a:endParaRPr/>
                    </a:p>
                    <a:p>
                      <a:pPr marL="0" marR="0" lvl="0" indent="0" algn="l" rtl="0">
                        <a:spcBef>
                          <a:spcPts val="0"/>
                        </a:spcBef>
                        <a:spcAft>
                          <a:spcPts val="0"/>
                        </a:spcAft>
                        <a:buNone/>
                      </a:pPr>
                      <a:r>
                        <a:rPr lang="en-US" sz="2000">
                          <a:solidFill>
                            <a:srgbClr val="D9D9D9"/>
                          </a:solidFill>
                          <a:latin typeface="Arial"/>
                          <a:ea typeface="Arial"/>
                          <a:cs typeface="Arial"/>
                          <a:sym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a:p>
                    <a:p>
                      <a:pPr marL="342900" marR="0" lvl="0" indent="-342900" algn="l" rtl="0">
                        <a:spcBef>
                          <a:spcPts val="0"/>
                        </a:spcBef>
                        <a:spcAft>
                          <a:spcPts val="0"/>
                        </a:spcAft>
                        <a:buClr>
                          <a:srgbClr val="D9D9D9"/>
                        </a:buClr>
                        <a:buSzPts val="2000"/>
                        <a:buFont typeface="Arial"/>
                        <a:buChar char="-"/>
                      </a:pPr>
                      <a:r>
                        <a:rPr lang="en-US" sz="2000">
                          <a:solidFill>
                            <a:srgbClr val="D9D9D9"/>
                          </a:solidFill>
                          <a:latin typeface="Arial"/>
                          <a:ea typeface="Arial"/>
                          <a:cs typeface="Arial"/>
                          <a:sym typeface="Arial"/>
                        </a:rPr>
                        <a:t>If you run out of room, try to reduce the size of your fonts and/or the size of your graphics. If there is a lot of empty space try to increase your font sizes and the size of your graphics. The font used for references can be smaller.</a:t>
                      </a:r>
                      <a:endParaRPr sz="2000">
                        <a:solidFill>
                          <a:srgbClr val="D9D9D9"/>
                        </a:solidFill>
                        <a:latin typeface="Arial"/>
                        <a:ea typeface="Arial"/>
                        <a:cs typeface="Arial"/>
                        <a:sym typeface="Arial"/>
                      </a:endParaRPr>
                    </a:p>
                  </a:txBody>
                  <a:tcPr marL="91450" marR="91450" marT="45725" marB="45725">
                    <a:solidFill>
                      <a:srgbClr val="010101"/>
                    </a:solidFill>
                  </a:tcPr>
                </a:tc>
                <a:tc hMerge="1">
                  <a:txBody>
                    <a:bodyPr/>
                    <a:lstStyle/>
                    <a:p>
                      <a:endParaRPr lang="en-US"/>
                    </a:p>
                  </a:txBody>
                  <a:tcPr/>
                </a:tc>
                <a:extLst>
                  <a:ext uri="{0D108BD9-81ED-4DB2-BD59-A6C34878D82A}">
                    <a16:rowId xmlns:a16="http://schemas.microsoft.com/office/drawing/2014/main" val="10006"/>
                  </a:ext>
                </a:extLst>
              </a:tr>
              <a:tr h="2377650">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a:solidFill>
                            <a:srgbClr val="FFC000"/>
                          </a:solidFill>
                          <a:latin typeface="Arial"/>
                          <a:ea typeface="Arial"/>
                          <a:cs typeface="Arial"/>
                          <a:sym typeface="Arial"/>
                        </a:rPr>
                        <a:t>Photos</a:t>
                      </a:r>
                      <a:endParaRPr/>
                    </a:p>
                    <a:p>
                      <a:pPr marL="0" marR="0" lvl="0" indent="0" algn="l" rtl="0">
                        <a:lnSpc>
                          <a:spcPct val="100000"/>
                        </a:lnSpc>
                        <a:spcBef>
                          <a:spcPts val="0"/>
                        </a:spcBef>
                        <a:spcAft>
                          <a:spcPts val="0"/>
                        </a:spcAft>
                        <a:buClr>
                          <a:srgbClr val="D9D9D9"/>
                        </a:buClr>
                        <a:buSzPts val="2000"/>
                        <a:buFont typeface="Arial"/>
                        <a:buNone/>
                      </a:pPr>
                      <a:r>
                        <a:rPr lang="en-US" sz="2000" b="0" i="0" u="none" strike="noStrike" cap="none">
                          <a:solidFill>
                            <a:srgbClr val="D9D9D9"/>
                          </a:solidFill>
                          <a:latin typeface="Arial"/>
                          <a:ea typeface="Arial"/>
                          <a:cs typeface="Arial"/>
                          <a:sym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a:p>
                  </a:txBody>
                  <a:tcPr marL="182875" marR="91450" marT="137150" marB="45725">
                    <a:solidFill>
                      <a:srgbClr val="010101"/>
                    </a:solidFill>
                  </a:tcPr>
                </a:tc>
                <a:tc hMerge="1">
                  <a:txBody>
                    <a:bodyPr/>
                    <a:lstStyle/>
                    <a:p>
                      <a:endParaRPr lang="en-US"/>
                    </a:p>
                  </a:txBody>
                  <a:tcPr/>
                </a:tc>
                <a:extLst>
                  <a:ext uri="{0D108BD9-81ED-4DB2-BD59-A6C34878D82A}">
                    <a16:rowId xmlns:a16="http://schemas.microsoft.com/office/drawing/2014/main" val="10007"/>
                  </a:ext>
                </a:extLst>
              </a:tr>
              <a:tr h="2293175">
                <a:tc gridSpan="2">
                  <a:txBody>
                    <a:bodyPr/>
                    <a:lstStyle/>
                    <a:p>
                      <a:pPr marL="0" marR="0" lvl="0" indent="0" algn="l" rtl="0">
                        <a:spcBef>
                          <a:spcPts val="0"/>
                        </a:spcBef>
                        <a:spcAft>
                          <a:spcPts val="0"/>
                        </a:spcAft>
                        <a:buNone/>
                      </a:pPr>
                      <a:endParaRPr sz="2000">
                        <a:solidFill>
                          <a:schemeClr val="lt1"/>
                        </a:solidFill>
                        <a:latin typeface="Arial"/>
                        <a:ea typeface="Arial"/>
                        <a:cs typeface="Arial"/>
                        <a:sym typeface="Arial"/>
                      </a:endParaRPr>
                    </a:p>
                  </a:txBody>
                  <a:tcPr marL="182875" marR="91450" marT="137150" marB="45725"/>
                </a:tc>
                <a:tc hMerge="1">
                  <a:txBody>
                    <a:bodyPr/>
                    <a:lstStyle/>
                    <a:p>
                      <a:endParaRPr lang="en-US"/>
                    </a:p>
                  </a:txBody>
                  <a:tcPr/>
                </a:tc>
                <a:extLst>
                  <a:ext uri="{0D108BD9-81ED-4DB2-BD59-A6C34878D82A}">
                    <a16:rowId xmlns:a16="http://schemas.microsoft.com/office/drawing/2014/main" val="10008"/>
                  </a:ext>
                </a:extLst>
              </a:tr>
              <a:tr h="1280275">
                <a:tc gridSpan="2">
                  <a:txBody>
                    <a:bodyPr/>
                    <a:lstStyle/>
                    <a:p>
                      <a:pPr marL="0" marR="0" lvl="0" indent="0" algn="l" rtl="0">
                        <a:lnSpc>
                          <a:spcPct val="100000"/>
                        </a:lnSpc>
                        <a:spcBef>
                          <a:spcPts val="0"/>
                        </a:spcBef>
                        <a:spcAft>
                          <a:spcPts val="0"/>
                        </a:spcAft>
                        <a:buClr>
                          <a:srgbClr val="FFC000"/>
                        </a:buClr>
                        <a:buSzPts val="2400"/>
                        <a:buFont typeface="Arial"/>
                        <a:buNone/>
                      </a:pPr>
                      <a:r>
                        <a:rPr lang="en-US" sz="2400" b="1">
                          <a:solidFill>
                            <a:srgbClr val="FFC000"/>
                          </a:solidFill>
                          <a:latin typeface="Arial"/>
                          <a:ea typeface="Arial"/>
                          <a:cs typeface="Arial"/>
                          <a:sym typeface="Arial"/>
                        </a:rPr>
                        <a:t>Quality check your graphics</a:t>
                      </a:r>
                      <a:endParaRPr/>
                    </a:p>
                    <a:p>
                      <a:pPr marL="0" marR="0" lvl="0" indent="0" algn="l" rtl="0">
                        <a:lnSpc>
                          <a:spcPct val="100000"/>
                        </a:lnSpc>
                        <a:spcBef>
                          <a:spcPts val="0"/>
                        </a:spcBef>
                        <a:spcAft>
                          <a:spcPts val="0"/>
                        </a:spcAft>
                        <a:buClr>
                          <a:srgbClr val="D9D9D9"/>
                        </a:buClr>
                        <a:buSzPts val="2000"/>
                        <a:buFont typeface="Arial"/>
                        <a:buNone/>
                      </a:pPr>
                      <a:r>
                        <a:rPr lang="en-US" sz="2000">
                          <a:solidFill>
                            <a:srgbClr val="D9D9D9"/>
                          </a:solidFill>
                          <a:latin typeface="Arial"/>
                          <a:ea typeface="Arial"/>
                          <a:cs typeface="Arial"/>
                          <a:sym typeface="Arial"/>
                        </a:rPr>
                        <a:t>Zoom in and look at your images at 100%-200% magnification. If they look clear, they will print well. </a:t>
                      </a:r>
                      <a:endParaRPr/>
                    </a:p>
                  </a:txBody>
                  <a:tcPr marL="182875" marR="91450" marT="137150" marB="45725">
                    <a:solidFill>
                      <a:srgbClr val="010101"/>
                    </a:solidFill>
                  </a:tcPr>
                </a:tc>
                <a:tc hMerge="1">
                  <a:txBody>
                    <a:bodyPr/>
                    <a:lstStyle/>
                    <a:p>
                      <a:endParaRPr lang="en-US"/>
                    </a:p>
                  </a:txBody>
                  <a:tcPr/>
                </a:tc>
                <a:extLst>
                  <a:ext uri="{0D108BD9-81ED-4DB2-BD59-A6C34878D82A}">
                    <a16:rowId xmlns:a16="http://schemas.microsoft.com/office/drawing/2014/main" val="10009"/>
                  </a:ext>
                </a:extLst>
              </a:tr>
              <a:tr h="3187275">
                <a:tc gridSpan="2">
                  <a:txBody>
                    <a:bodyPr/>
                    <a:lstStyle/>
                    <a:p>
                      <a:pPr marL="0" marR="0" lvl="0" indent="0" algn="l" rtl="0">
                        <a:lnSpc>
                          <a:spcPct val="100000"/>
                        </a:lnSpc>
                        <a:spcBef>
                          <a:spcPts val="0"/>
                        </a:spcBef>
                        <a:spcAft>
                          <a:spcPts val="0"/>
                        </a:spcAft>
                        <a:buClr>
                          <a:schemeClr val="dk1"/>
                        </a:buClr>
                        <a:buSzPts val="2000"/>
                        <a:buFont typeface="Arial"/>
                        <a:buNone/>
                      </a:pPr>
                      <a:endParaRPr sz="2000">
                        <a:solidFill>
                          <a:schemeClr val="lt1"/>
                        </a:solidFill>
                        <a:latin typeface="Arial"/>
                        <a:ea typeface="Arial"/>
                        <a:cs typeface="Arial"/>
                        <a:sym typeface="Arial"/>
                      </a:endParaRPr>
                    </a:p>
                  </a:txBody>
                  <a:tcPr marL="182875" marR="91450" marT="137150" marB="45725"/>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8" name="Google Shape;18;p2"/>
          <p:cNvGraphicFramePr/>
          <p:nvPr/>
        </p:nvGraphicFramePr>
        <p:xfrm>
          <a:off x="44695228" y="-84749"/>
          <a:ext cx="9430175" cy="33075050"/>
        </p:xfrm>
        <a:graphic>
          <a:graphicData uri="http://schemas.openxmlformats.org/drawingml/2006/table">
            <a:tbl>
              <a:tblPr firstRow="1" bandRow="1">
                <a:noFill/>
                <a:tableStyleId>{182F5668-27D5-43DE-B777-4D52C2F09BF5}</a:tableStyleId>
              </a:tblPr>
              <a:tblGrid>
                <a:gridCol w="3343825">
                  <a:extLst>
                    <a:ext uri="{9D8B030D-6E8A-4147-A177-3AD203B41FA5}">
                      <a16:colId xmlns:a16="http://schemas.microsoft.com/office/drawing/2014/main" val="20000"/>
                    </a:ext>
                  </a:extLst>
                </a:gridCol>
                <a:gridCol w="1381550">
                  <a:extLst>
                    <a:ext uri="{9D8B030D-6E8A-4147-A177-3AD203B41FA5}">
                      <a16:colId xmlns:a16="http://schemas.microsoft.com/office/drawing/2014/main" val="20001"/>
                    </a:ext>
                  </a:extLst>
                </a:gridCol>
                <a:gridCol w="4704800">
                  <a:extLst>
                    <a:ext uri="{9D8B030D-6E8A-4147-A177-3AD203B41FA5}">
                      <a16:colId xmlns:a16="http://schemas.microsoft.com/office/drawing/2014/main" val="20002"/>
                    </a:ext>
                  </a:extLst>
                </a:gridCol>
              </a:tblGrid>
              <a:tr h="1756425">
                <a:tc gridSpan="3">
                  <a:txBody>
                    <a:bodyPr/>
                    <a:lstStyle/>
                    <a:p>
                      <a:pPr marL="0" marR="0" lvl="0" indent="0" algn="ctr" rtl="0">
                        <a:lnSpc>
                          <a:spcPct val="100000"/>
                        </a:lnSpc>
                        <a:spcBef>
                          <a:spcPts val="0"/>
                        </a:spcBef>
                        <a:spcAft>
                          <a:spcPts val="0"/>
                        </a:spcAft>
                        <a:buClr>
                          <a:srgbClr val="1F3A4E"/>
                        </a:buClr>
                        <a:buSzPts val="4000"/>
                        <a:buFont typeface="Arial Black"/>
                        <a:buNone/>
                      </a:pPr>
                      <a:r>
                        <a:rPr lang="en-US" sz="4000" b="0">
                          <a:solidFill>
                            <a:srgbClr val="1F3A4E"/>
                          </a:solidFill>
                          <a:latin typeface="Arial Black"/>
                          <a:ea typeface="Arial Black"/>
                          <a:cs typeface="Arial Black"/>
                          <a:sym typeface="Arial Black"/>
                        </a:rPr>
                        <a:t>QUICK START GUIDE</a:t>
                      </a:r>
                      <a:br>
                        <a:rPr lang="en-US" sz="4000" b="0">
                          <a:solidFill>
                            <a:srgbClr val="1F3A4E"/>
                          </a:solidFill>
                          <a:latin typeface="Arial Black"/>
                          <a:ea typeface="Arial Black"/>
                          <a:cs typeface="Arial Black"/>
                          <a:sym typeface="Arial Black"/>
                        </a:rPr>
                      </a:br>
                      <a:r>
                        <a:rPr lang="en-US" sz="3200" b="1">
                          <a:solidFill>
                            <a:srgbClr val="FF0000"/>
                          </a:solidFill>
                          <a:latin typeface="Trebuchet MS"/>
                          <a:ea typeface="Trebuchet MS"/>
                          <a:cs typeface="Trebuchet MS"/>
                          <a:sym typeface="Trebuchet MS"/>
                        </a:rPr>
                        <a:t>(THIS SIDEBAR WILL NOT PRINT)</a:t>
                      </a:r>
                      <a:endParaRPr sz="4000" b="1">
                        <a:solidFill>
                          <a:schemeClr val="lt1"/>
                        </a:solidFill>
                        <a:latin typeface="Trebuchet MS"/>
                        <a:ea typeface="Trebuchet MS"/>
                        <a:cs typeface="Trebuchet MS"/>
                        <a:sym typeface="Trebuchet MS"/>
                      </a:endParaRPr>
                    </a:p>
                  </a:txBody>
                  <a:tcPr marL="182875" marR="91450" marT="137150" marB="45725">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0">
                <a:tc gridSpan="3">
                  <a:txBody>
                    <a:bodyPr/>
                    <a:lstStyle/>
                    <a:p>
                      <a:pPr marL="0" marR="0" lvl="0" indent="0" algn="l" rtl="0">
                        <a:spcBef>
                          <a:spcPts val="0"/>
                        </a:spcBef>
                        <a:spcAft>
                          <a:spcPts val="0"/>
                        </a:spcAft>
                        <a:buNone/>
                      </a:pPr>
                      <a:r>
                        <a:rPr lang="en-US" sz="2800" b="1">
                          <a:solidFill>
                            <a:srgbClr val="FFC000"/>
                          </a:solidFill>
                          <a:latin typeface="Arial"/>
                          <a:ea typeface="Arial"/>
                          <a:cs typeface="Arial"/>
                          <a:sym typeface="Arial"/>
                        </a:rPr>
                        <a:t>How to change the template colors</a:t>
                      </a:r>
                      <a:endParaRPr/>
                    </a:p>
                    <a:p>
                      <a:pPr marL="0" marR="0" lvl="0" indent="0" algn="l" rtl="0">
                        <a:spcBef>
                          <a:spcPts val="0"/>
                        </a:spcBef>
                        <a:spcAft>
                          <a:spcPts val="0"/>
                        </a:spcAft>
                        <a:buNone/>
                      </a:pPr>
                      <a:r>
                        <a:rPr lang="en-US" sz="2400" b="0">
                          <a:solidFill>
                            <a:srgbClr val="D9D9D9"/>
                          </a:solidFill>
                          <a:latin typeface="Arial"/>
                          <a:ea typeface="Arial"/>
                          <a:cs typeface="Arial"/>
                          <a:sym typeface="Arial"/>
                        </a:rPr>
                        <a:t>You can change the overall template color theme by clicking on the COLORS dropdown menu under the DESIGN tab. You can see a tutorial here: </a:t>
                      </a:r>
                      <a:r>
                        <a:rPr lang="en-US" sz="2400" u="sng">
                          <a:solidFill>
                            <a:srgbClr val="FFC000"/>
                          </a:solidFill>
                          <a:hlinkClick r:id="rId3"/>
                        </a:rPr>
                        <a:t>https://www.posterpresentations.com/how-to-change-the-research-poster-template-colors.html</a:t>
                      </a:r>
                      <a:endParaRPr sz="2400">
                        <a:solidFill>
                          <a:srgbClr val="FFC000"/>
                        </a:solidFill>
                      </a:endParaRPr>
                    </a:p>
                    <a:p>
                      <a:pPr marL="0" marR="0" lvl="0" indent="0" algn="l" rtl="0">
                        <a:spcBef>
                          <a:spcPts val="0"/>
                        </a:spcBef>
                        <a:spcAft>
                          <a:spcPts val="0"/>
                        </a:spcAft>
                        <a:buNone/>
                      </a:pPr>
                      <a:endParaRPr sz="2400" b="0">
                        <a:solidFill>
                          <a:srgbClr val="D9D9D9"/>
                        </a:solidFill>
                        <a:latin typeface="Arial"/>
                        <a:ea typeface="Arial"/>
                        <a:cs typeface="Arial"/>
                        <a:sym typeface="Arial"/>
                      </a:endParaRPr>
                    </a:p>
                    <a:p>
                      <a:pPr marL="0" marR="0" lvl="0" indent="0" algn="l" rtl="0">
                        <a:spcBef>
                          <a:spcPts val="0"/>
                        </a:spcBef>
                        <a:spcAft>
                          <a:spcPts val="0"/>
                        </a:spcAft>
                        <a:buNone/>
                      </a:pPr>
                      <a:r>
                        <a:rPr lang="en-US" sz="2400" b="0">
                          <a:solidFill>
                            <a:srgbClr val="D9D9D9"/>
                          </a:solidFill>
                          <a:latin typeface="Arial"/>
                          <a:ea typeface="Arial"/>
                          <a:cs typeface="Arial"/>
                          <a:sym typeface="Arial"/>
                        </a:rPr>
                        <a:t>You can also manually change the color of individual elements by going to VIEW &gt; SLIDE MASTER. On the left side of your screen select the background master where you can change the template background, column sizes, etc. </a:t>
                      </a:r>
                      <a:endParaRPr/>
                    </a:p>
                    <a:p>
                      <a:pPr marL="0" marR="0" lvl="0" indent="0" algn="l" rtl="0">
                        <a:spcBef>
                          <a:spcPts val="0"/>
                        </a:spcBef>
                        <a:spcAft>
                          <a:spcPts val="0"/>
                        </a:spcAft>
                        <a:buNone/>
                      </a:pPr>
                      <a:endParaRPr sz="2400" b="0">
                        <a:solidFill>
                          <a:srgbClr val="D9D9D9"/>
                        </a:solidFill>
                        <a:latin typeface="Arial"/>
                        <a:ea typeface="Arial"/>
                        <a:cs typeface="Arial"/>
                        <a:sym typeface="Arial"/>
                      </a:endParaRPr>
                    </a:p>
                    <a:p>
                      <a:pPr marL="0" marR="0" lvl="0" indent="0" algn="l" rtl="0">
                        <a:spcBef>
                          <a:spcPts val="0"/>
                        </a:spcBef>
                        <a:spcAft>
                          <a:spcPts val="0"/>
                        </a:spcAft>
                        <a:buNone/>
                      </a:pPr>
                      <a:r>
                        <a:rPr lang="en-US" sz="2400" b="0">
                          <a:solidFill>
                            <a:srgbClr val="D9D9D9"/>
                          </a:solidFill>
                          <a:latin typeface="Arial"/>
                          <a:ea typeface="Arial"/>
                          <a:cs typeface="Arial"/>
                          <a:sym typeface="Arial"/>
                        </a:rPr>
                        <a:t>After you finish working on the SLIDE MASTER, it is important that you go to VIEW &gt; NORMAL to continue working on your poster. </a:t>
                      </a:r>
                      <a:endParaRPr/>
                    </a:p>
                  </a:txBody>
                  <a:tcPr marL="182875" marR="91450" marT="137150" marB="45725">
                    <a:solidFill>
                      <a:schemeClr val="dk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67725">
                <a:tc gridSpan="3">
                  <a:txBody>
                    <a:bodyPr/>
                    <a:lstStyle/>
                    <a:p>
                      <a:pPr marL="0" marR="0" lvl="0" indent="0" algn="l" rtl="0">
                        <a:spcBef>
                          <a:spcPts val="0"/>
                        </a:spcBef>
                        <a:spcAft>
                          <a:spcPts val="0"/>
                        </a:spcAft>
                        <a:buNone/>
                      </a:pPr>
                      <a:r>
                        <a:rPr lang="en-US" sz="2800" b="1">
                          <a:solidFill>
                            <a:srgbClr val="FFC000"/>
                          </a:solidFill>
                          <a:latin typeface="Arial"/>
                          <a:ea typeface="Arial"/>
                          <a:cs typeface="Arial"/>
                          <a:sym typeface="Arial"/>
                        </a:rPr>
                        <a:t>How to change the column layout configuration</a:t>
                      </a:r>
                      <a:endParaRPr/>
                    </a:p>
                    <a:p>
                      <a:pPr marL="0" marR="0" lvl="0" indent="0" algn="l" rtl="0">
                        <a:spcBef>
                          <a:spcPts val="0"/>
                        </a:spcBef>
                        <a:spcAft>
                          <a:spcPts val="0"/>
                        </a:spcAft>
                        <a:buNone/>
                      </a:pPr>
                      <a:r>
                        <a:rPr lang="en-US" sz="2400">
                          <a:solidFill>
                            <a:srgbClr val="D9D9D9"/>
                          </a:solidFill>
                          <a:latin typeface="Arial"/>
                          <a:ea typeface="Arial"/>
                          <a:cs typeface="Arial"/>
                          <a:sym typeface="Arial"/>
                        </a:rPr>
                        <a:t>You can manually change the configuration on the columns by going to VIEW &gt; SLIDE MASTER. You can delete columns, resize them or modify them as needed for your layout. </a:t>
                      </a:r>
                      <a:endParaRPr/>
                    </a:p>
                    <a:p>
                      <a:pPr marL="0" marR="0" lvl="0" indent="0" algn="l" rtl="0">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You can see a tutorial here: </a:t>
                      </a:r>
                      <a:r>
                        <a:rPr lang="en-US" sz="2400" u="sng">
                          <a:solidFill>
                            <a:srgbClr val="FFC000"/>
                          </a:solidFill>
                          <a:latin typeface="Arial"/>
                          <a:ea typeface="Arial"/>
                          <a:cs typeface="Arial"/>
                          <a:sym typeface="Arial"/>
                        </a:rPr>
                        <a:t>https://www.posterpresentations.com/how-to-change-the-column-configuration.html</a:t>
                      </a:r>
                      <a:endParaRPr sz="15288" u="sng">
                        <a:solidFill>
                          <a:srgbClr val="FFC000"/>
                        </a:solidFill>
                      </a:endParaRPr>
                    </a:p>
                  </a:txBody>
                  <a:tcPr marL="182875" marR="91450" marT="137150" marB="45725">
                    <a:solidFill>
                      <a:schemeClr val="dk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5177075">
                <a:tc gridSpan="2">
                  <a:txBody>
                    <a:bodyPr/>
                    <a:lstStyle/>
                    <a:p>
                      <a:pPr marL="0" marR="0" lvl="0" indent="0" algn="l" rtl="0">
                        <a:lnSpc>
                          <a:spcPct val="100000"/>
                        </a:lnSpc>
                        <a:spcBef>
                          <a:spcPts val="0"/>
                        </a:spcBef>
                        <a:spcAft>
                          <a:spcPts val="0"/>
                        </a:spcAft>
                        <a:buClr>
                          <a:schemeClr val="dk1"/>
                        </a:buClr>
                        <a:buSzPts val="2400"/>
                        <a:buFont typeface="Arial"/>
                        <a:buNone/>
                      </a:pPr>
                      <a:endParaRPr sz="2400">
                        <a:solidFill>
                          <a:srgbClr val="D9D9D9"/>
                        </a:solidFill>
                        <a:latin typeface="Arial"/>
                        <a:ea typeface="Arial"/>
                        <a:cs typeface="Arial"/>
                        <a:sym typeface="Arial"/>
                      </a:endParaRPr>
                    </a:p>
                  </a:txBody>
                  <a:tcPr marL="182875" marR="91450" marT="137150" marB="45725"/>
                </a:tc>
                <a:tc hMerge="1">
                  <a:txBody>
                    <a:bodyPr/>
                    <a:lstStyle/>
                    <a:p>
                      <a:endParaRPr lang="en-US"/>
                    </a:p>
                  </a:txBody>
                  <a:tcPr/>
                </a:tc>
                <a:tc rowSpan="2">
                  <a:txBody>
                    <a:bodyPr/>
                    <a:lstStyle/>
                    <a:p>
                      <a:pPr marL="0" marR="0" lvl="0" indent="0" algn="l" rtl="0">
                        <a:lnSpc>
                          <a:spcPct val="100000"/>
                        </a:lnSpc>
                        <a:spcBef>
                          <a:spcPts val="0"/>
                        </a:spcBef>
                        <a:spcAft>
                          <a:spcPts val="0"/>
                        </a:spcAft>
                        <a:buClr>
                          <a:srgbClr val="FFC000"/>
                        </a:buClr>
                        <a:buSzPts val="2800"/>
                        <a:buFont typeface="Arial"/>
                        <a:buNone/>
                      </a:pPr>
                      <a:r>
                        <a:rPr lang="en-US" sz="2800" b="1">
                          <a:solidFill>
                            <a:srgbClr val="FFC000"/>
                          </a:solidFill>
                          <a:latin typeface="Arial"/>
                          <a:ea typeface="Arial"/>
                          <a:cs typeface="Arial"/>
                          <a:sym typeface="Arial"/>
                        </a:rPr>
                        <a:t>How to hide the QUICK START GUIDE bars from the sides of the template</a:t>
                      </a:r>
                      <a:endParaRPr/>
                    </a:p>
                    <a:p>
                      <a:pPr marL="0" marR="0" lvl="0" indent="0" algn="l" rtl="0">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The Quick Start Guides </a:t>
                      </a:r>
                      <a:r>
                        <a:rPr lang="en-US" sz="2400" u="sng">
                          <a:solidFill>
                            <a:srgbClr val="D9D9D9"/>
                          </a:solidFill>
                          <a:latin typeface="Arial"/>
                          <a:ea typeface="Arial"/>
                          <a:cs typeface="Arial"/>
                          <a:sym typeface="Arial"/>
                        </a:rPr>
                        <a:t>are outside the template’s printable area</a:t>
                      </a:r>
                      <a:r>
                        <a:rPr lang="en-US" sz="2400">
                          <a:solidFill>
                            <a:srgbClr val="D9D9D9"/>
                          </a:solidFill>
                          <a:latin typeface="Arial"/>
                          <a:ea typeface="Arial"/>
                          <a:cs typeface="Arial"/>
                          <a:sym typeface="Arial"/>
                        </a:rPr>
                        <a:t> and they will not be on the printed poster. </a:t>
                      </a:r>
                      <a:endParaRPr/>
                    </a:p>
                    <a:p>
                      <a:pPr marL="0" marR="0" lvl="0" indent="0" algn="l" rtl="0">
                        <a:lnSpc>
                          <a:spcPct val="100000"/>
                        </a:lnSpc>
                        <a:spcBef>
                          <a:spcPts val="0"/>
                        </a:spcBef>
                        <a:spcAft>
                          <a:spcPts val="0"/>
                        </a:spcAft>
                        <a:buClr>
                          <a:schemeClr val="dk1"/>
                        </a:buClr>
                        <a:buSzPts val="2400"/>
                        <a:buFont typeface="Arial"/>
                        <a:buNone/>
                      </a:pPr>
                      <a:endParaRPr sz="240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If you create a PDF file from your template, the guides will not be included.</a:t>
                      </a:r>
                      <a:endParaRPr/>
                    </a:p>
                    <a:p>
                      <a:pPr marL="0" marR="0" lvl="0" indent="0" algn="l" rtl="0">
                        <a:lnSpc>
                          <a:spcPct val="100000"/>
                        </a:lnSpc>
                        <a:spcBef>
                          <a:spcPts val="0"/>
                        </a:spcBef>
                        <a:spcAft>
                          <a:spcPts val="0"/>
                        </a:spcAft>
                        <a:buClr>
                          <a:schemeClr val="dk1"/>
                        </a:buClr>
                        <a:buSzPts val="2400"/>
                        <a:buFont typeface="Arial"/>
                        <a:buNone/>
                      </a:pPr>
                      <a:endParaRPr sz="2400">
                        <a:solidFill>
                          <a:srgbClr val="D9D9D9"/>
                        </a:solidFill>
                        <a:latin typeface="Arial"/>
                        <a:ea typeface="Arial"/>
                        <a:cs typeface="Arial"/>
                        <a:sym typeface="Arial"/>
                      </a:endParaRPr>
                    </a:p>
                    <a:p>
                      <a:pPr marL="0" marR="0" lvl="0" indent="0" algn="l" rtl="0">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To hide the guides click on the </a:t>
                      </a:r>
                      <a:r>
                        <a:rPr lang="en-US" sz="2400" b="1">
                          <a:solidFill>
                            <a:srgbClr val="D9D9D9"/>
                          </a:solidFill>
                          <a:latin typeface="Arial"/>
                          <a:ea typeface="Arial"/>
                          <a:cs typeface="Arial"/>
                          <a:sym typeface="Arial"/>
                        </a:rPr>
                        <a:t>Home</a:t>
                      </a:r>
                      <a:r>
                        <a:rPr lang="en-US" sz="2400">
                          <a:solidFill>
                            <a:srgbClr val="D9D9D9"/>
                          </a:solidFill>
                          <a:latin typeface="Arial"/>
                          <a:ea typeface="Arial"/>
                          <a:cs typeface="Arial"/>
                          <a:sym typeface="Arial"/>
                        </a:rPr>
                        <a:t> tab (top of the screen) and then click on the </a:t>
                      </a:r>
                      <a:r>
                        <a:rPr lang="en-US" sz="2400" b="1">
                          <a:solidFill>
                            <a:srgbClr val="D9D9D9"/>
                          </a:solidFill>
                          <a:latin typeface="Arial"/>
                          <a:ea typeface="Arial"/>
                          <a:cs typeface="Arial"/>
                          <a:sym typeface="Arial"/>
                        </a:rPr>
                        <a:t>Layout</a:t>
                      </a:r>
                      <a:r>
                        <a:rPr lang="en-US" sz="2400">
                          <a:solidFill>
                            <a:srgbClr val="D9D9D9"/>
                          </a:solidFill>
                          <a:latin typeface="Arial"/>
                          <a:ea typeface="Arial"/>
                          <a:cs typeface="Arial"/>
                          <a:sym typeface="Arial"/>
                        </a:rPr>
                        <a:t> button below to see the available layouts. Choose the </a:t>
                      </a:r>
                      <a:r>
                        <a:rPr lang="en-US" sz="2400" b="1">
                          <a:solidFill>
                            <a:srgbClr val="D9D9D9"/>
                          </a:solidFill>
                          <a:latin typeface="Arial"/>
                          <a:ea typeface="Arial"/>
                          <a:cs typeface="Arial"/>
                          <a:sym typeface="Arial"/>
                        </a:rPr>
                        <a:t>Without Guides </a:t>
                      </a:r>
                      <a:r>
                        <a:rPr lang="en-US" sz="2400" b="0">
                          <a:solidFill>
                            <a:srgbClr val="D9D9D9"/>
                          </a:solidFill>
                          <a:latin typeface="Arial"/>
                          <a:ea typeface="Arial"/>
                          <a:cs typeface="Arial"/>
                          <a:sym typeface="Arial"/>
                        </a:rPr>
                        <a:t>layout</a:t>
                      </a:r>
                      <a:r>
                        <a:rPr lang="en-US" sz="2400">
                          <a:solidFill>
                            <a:srgbClr val="D9D9D9"/>
                          </a:solidFill>
                          <a:latin typeface="Arial"/>
                          <a:ea typeface="Arial"/>
                          <a:cs typeface="Arial"/>
                          <a:sym typeface="Arial"/>
                        </a:rPr>
                        <a:t>.</a:t>
                      </a:r>
                      <a:endParaRPr sz="2400">
                        <a:solidFill>
                          <a:srgbClr val="D9D9D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400">
                        <a:solidFill>
                          <a:srgbClr val="D9D9D9"/>
                        </a:solidFill>
                        <a:latin typeface="Arial"/>
                        <a:ea typeface="Arial"/>
                        <a:cs typeface="Arial"/>
                        <a:sym typeface="Arial"/>
                      </a:endParaRPr>
                    </a:p>
                  </a:txBody>
                  <a:tcPr marL="182875" marR="91450" marT="137150" marB="45725">
                    <a:solidFill>
                      <a:srgbClr val="010101"/>
                    </a:solidFill>
                  </a:tcPr>
                </a:tc>
                <a:extLst>
                  <a:ext uri="{0D108BD9-81ED-4DB2-BD59-A6C34878D82A}">
                    <a16:rowId xmlns:a16="http://schemas.microsoft.com/office/drawing/2014/main" val="10003"/>
                  </a:ext>
                </a:extLst>
              </a:tr>
              <a:tr h="2888325">
                <a:tc gridSpan="2">
                  <a:txBody>
                    <a:bodyPr/>
                    <a:lstStyle/>
                    <a:p>
                      <a:pPr marL="0" marR="0" lvl="0" indent="0" algn="l" rtl="0">
                        <a:lnSpc>
                          <a:spcPct val="100000"/>
                        </a:lnSpc>
                        <a:spcBef>
                          <a:spcPts val="0"/>
                        </a:spcBef>
                        <a:spcAft>
                          <a:spcPts val="0"/>
                        </a:spcAft>
                        <a:buClr>
                          <a:schemeClr val="dk1"/>
                        </a:buClr>
                        <a:buSzPts val="2400"/>
                        <a:buFont typeface="Arial"/>
                        <a:buNone/>
                      </a:pPr>
                      <a:endParaRPr sz="2400">
                        <a:solidFill>
                          <a:srgbClr val="D9D9D9"/>
                        </a:solidFill>
                        <a:latin typeface="Arial"/>
                        <a:ea typeface="Arial"/>
                        <a:cs typeface="Arial"/>
                        <a:sym typeface="Arial"/>
                      </a:endParaRPr>
                    </a:p>
                  </a:txBody>
                  <a:tcPr marL="182875" marR="91450" marT="137150" marB="45725">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3781425">
                <a:tc gridSpan="2">
                  <a:txBody>
                    <a:bodyPr/>
                    <a:lstStyle/>
                    <a:p>
                      <a:pPr marL="0" marR="0" lvl="0" indent="0" algn="l" rtl="0">
                        <a:spcBef>
                          <a:spcPts val="0"/>
                        </a:spcBef>
                        <a:spcAft>
                          <a:spcPts val="0"/>
                        </a:spcAft>
                        <a:buNone/>
                      </a:pPr>
                      <a:r>
                        <a:rPr lang="en-US" sz="2800" b="1">
                          <a:solidFill>
                            <a:srgbClr val="FFC000"/>
                          </a:solidFill>
                          <a:latin typeface="Arial"/>
                          <a:ea typeface="Arial"/>
                          <a:cs typeface="Arial"/>
                          <a:sym typeface="Arial"/>
                        </a:rPr>
                        <a:t>How to preview your poster prior to printing</a:t>
                      </a:r>
                      <a:endParaRPr sz="2800" b="1">
                        <a:solidFill>
                          <a:srgbClr val="FFC000"/>
                        </a:solidFill>
                        <a:latin typeface="Arial"/>
                        <a:ea typeface="Arial"/>
                        <a:cs typeface="Arial"/>
                        <a:sym typeface="Arial"/>
                      </a:endParaRPr>
                    </a:p>
                    <a:p>
                      <a:pPr marL="0" marR="0" lvl="0" indent="0" algn="l" rtl="0">
                        <a:spcBef>
                          <a:spcPts val="0"/>
                        </a:spcBef>
                        <a:spcAft>
                          <a:spcPts val="0"/>
                        </a:spcAft>
                        <a:buNone/>
                      </a:pPr>
                      <a:r>
                        <a:rPr lang="en-US" sz="2400">
                          <a:solidFill>
                            <a:srgbClr val="D9D9D9"/>
                          </a:solidFill>
                          <a:latin typeface="Arial"/>
                          <a:ea typeface="Arial"/>
                          <a:cs typeface="Arial"/>
                          <a:sym typeface="Arial"/>
                        </a:rPr>
                        <a:t>You can preview your poster at any time by pressing the </a:t>
                      </a:r>
                      <a:r>
                        <a:rPr lang="en-US" sz="2400">
                          <a:solidFill>
                            <a:srgbClr val="FFC000"/>
                          </a:solidFill>
                          <a:latin typeface="Arial"/>
                          <a:ea typeface="Arial"/>
                          <a:cs typeface="Arial"/>
                          <a:sym typeface="Arial"/>
                        </a:rPr>
                        <a:t>F5 key</a:t>
                      </a:r>
                      <a:r>
                        <a:rPr lang="en-US" sz="2400">
                          <a:solidFill>
                            <a:srgbClr val="D9D9D9"/>
                          </a:solidFill>
                          <a:latin typeface="Arial"/>
                          <a:ea typeface="Arial"/>
                          <a:cs typeface="Arial"/>
                          <a:sym typeface="Arial"/>
                        </a:rPr>
                        <a:t> on your keyboard. You will see on the screen what's on your poster and how it should look when printed. Press the </a:t>
                      </a:r>
                      <a:r>
                        <a:rPr lang="en-US" sz="2400">
                          <a:solidFill>
                            <a:srgbClr val="FFC000"/>
                          </a:solidFill>
                          <a:latin typeface="Arial"/>
                          <a:ea typeface="Arial"/>
                          <a:cs typeface="Arial"/>
                          <a:sym typeface="Arial"/>
                        </a:rPr>
                        <a:t>ESC key </a:t>
                      </a:r>
                      <a:r>
                        <a:rPr lang="en-US" sz="2400">
                          <a:solidFill>
                            <a:srgbClr val="D9D9D9"/>
                          </a:solidFill>
                          <a:latin typeface="Arial"/>
                          <a:ea typeface="Arial"/>
                          <a:cs typeface="Arial"/>
                          <a:sym typeface="Arial"/>
                        </a:rPr>
                        <a:t>to exit Preview.</a:t>
                      </a:r>
                      <a:endParaRPr/>
                    </a:p>
                  </a:txBody>
                  <a:tcPr marL="182875" marR="91450" marT="137150" marB="45725">
                    <a:solidFill>
                      <a:srgbClr val="010101"/>
                    </a:solidFill>
                  </a:tcPr>
                </a:tc>
                <a:tc hMerge="1">
                  <a:txBody>
                    <a:bodyPr/>
                    <a:lstStyle/>
                    <a:p>
                      <a:endParaRPr lang="en-US"/>
                    </a:p>
                  </a:txBody>
                  <a:tcPr/>
                </a:tc>
                <a:tc>
                  <a:txBody>
                    <a:bodyPr/>
                    <a:lstStyle/>
                    <a:p>
                      <a:pPr marL="0" marR="0" lvl="0" indent="0" algn="ctr" rtl="0">
                        <a:spcBef>
                          <a:spcPts val="0"/>
                        </a:spcBef>
                        <a:spcAft>
                          <a:spcPts val="0"/>
                        </a:spcAft>
                        <a:buNone/>
                      </a:pPr>
                      <a:r>
                        <a:rPr lang="en-US" sz="11500" b="1">
                          <a:solidFill>
                            <a:srgbClr val="D9D9D9"/>
                          </a:solidFill>
                          <a:latin typeface="Arial"/>
                          <a:ea typeface="Arial"/>
                          <a:cs typeface="Arial"/>
                          <a:sym typeface="Arial"/>
                        </a:rPr>
                        <a:t>F5</a:t>
                      </a:r>
                      <a:r>
                        <a:rPr lang="en-US" sz="2400">
                          <a:solidFill>
                            <a:srgbClr val="D9D9D9"/>
                          </a:solidFill>
                          <a:latin typeface="Arial"/>
                          <a:ea typeface="Arial"/>
                          <a:cs typeface="Arial"/>
                          <a:sym typeface="Arial"/>
                        </a:rPr>
                        <a:t> </a:t>
                      </a:r>
                      <a:endParaRPr sz="15288"/>
                    </a:p>
                  </a:txBody>
                  <a:tcPr marL="182875" marR="91450" marT="137150" marB="45725" anchor="ctr">
                    <a:solidFill>
                      <a:srgbClr val="0C0C0C"/>
                    </a:solidFill>
                  </a:tcPr>
                </a:tc>
                <a:extLst>
                  <a:ext uri="{0D108BD9-81ED-4DB2-BD59-A6C34878D82A}">
                    <a16:rowId xmlns:a16="http://schemas.microsoft.com/office/drawing/2014/main" val="10005"/>
                  </a:ext>
                </a:extLst>
              </a:tr>
              <a:tr h="5674000">
                <a:tc gridSpan="3">
                  <a:txBody>
                    <a:bodyPr/>
                    <a:lstStyle/>
                    <a:p>
                      <a:pPr marL="0" marR="0" lvl="0" indent="0" algn="l" rtl="0">
                        <a:lnSpc>
                          <a:spcPct val="100000"/>
                        </a:lnSpc>
                        <a:spcBef>
                          <a:spcPts val="0"/>
                        </a:spcBef>
                        <a:spcAft>
                          <a:spcPts val="0"/>
                        </a:spcAft>
                        <a:buClr>
                          <a:srgbClr val="FFC000"/>
                        </a:buClr>
                        <a:buSzPts val="2800"/>
                        <a:buFont typeface="Arial"/>
                        <a:buNone/>
                      </a:pPr>
                      <a:r>
                        <a:rPr lang="en-US" sz="2800" b="1">
                          <a:solidFill>
                            <a:srgbClr val="FFC000"/>
                          </a:solidFill>
                          <a:latin typeface="Arial"/>
                          <a:ea typeface="Arial"/>
                          <a:cs typeface="Arial"/>
                          <a:sym typeface="Arial"/>
                        </a:rPr>
                        <a:t>How to print your poster</a:t>
                      </a:r>
                      <a:endParaRPr/>
                    </a:p>
                    <a:p>
                      <a:pPr marL="0" marR="0" lvl="0" indent="0" algn="l" rtl="0">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When you are ready to have your poster printed go online to </a:t>
                      </a:r>
                      <a:r>
                        <a:rPr lang="en-US" sz="2400">
                          <a:solidFill>
                            <a:srgbClr val="FFC000"/>
                          </a:solidFill>
                          <a:latin typeface="Arial"/>
                          <a:ea typeface="Arial"/>
                          <a:cs typeface="Arial"/>
                          <a:sym typeface="Arial"/>
                        </a:rPr>
                        <a:t>PosterPresentations.com</a:t>
                      </a:r>
                      <a:r>
                        <a:rPr lang="en-US" sz="2400">
                          <a:solidFill>
                            <a:srgbClr val="D9D9D9"/>
                          </a:solidFill>
                          <a:latin typeface="Arial"/>
                          <a:ea typeface="Arial"/>
                          <a:cs typeface="Arial"/>
                          <a:sym typeface="Arial"/>
                        </a:rPr>
                        <a:t> and click on the "</a:t>
                      </a:r>
                      <a:r>
                        <a:rPr lang="en-US" sz="2400">
                          <a:solidFill>
                            <a:srgbClr val="FFC000"/>
                          </a:solidFill>
                          <a:latin typeface="Arial"/>
                          <a:ea typeface="Arial"/>
                          <a:cs typeface="Arial"/>
                          <a:sym typeface="Arial"/>
                        </a:rPr>
                        <a:t>Order Your Poster</a:t>
                      </a:r>
                      <a:r>
                        <a:rPr lang="en-US" sz="2400">
                          <a:solidFill>
                            <a:srgbClr val="D9D9D9"/>
                          </a:solidFill>
                          <a:latin typeface="Arial"/>
                          <a:ea typeface="Arial"/>
                          <a:cs typeface="Arial"/>
                          <a:sym typeface="Arial"/>
                        </a:rPr>
                        <a:t>" button. You can have your poster printed on professional papers, fabric for easy traveling and a variety of other materials. </a:t>
                      </a:r>
                      <a:endParaRPr/>
                    </a:p>
                    <a:p>
                      <a:pPr marL="0" marR="0" lvl="0" indent="0" algn="l" rtl="0">
                        <a:lnSpc>
                          <a:spcPct val="100000"/>
                        </a:lnSpc>
                        <a:spcBef>
                          <a:spcPts val="0"/>
                        </a:spcBef>
                        <a:spcAft>
                          <a:spcPts val="0"/>
                        </a:spcAft>
                        <a:buClr>
                          <a:srgbClr val="D9D9D9"/>
                        </a:buClr>
                        <a:buSzPts val="2400"/>
                        <a:buFont typeface="Arial"/>
                        <a:buNone/>
                      </a:pPr>
                      <a:r>
                        <a:rPr lang="en-US" sz="2400">
                          <a:solidFill>
                            <a:srgbClr val="D9D9D9"/>
                          </a:solidFill>
                          <a:latin typeface="Arial"/>
                          <a:ea typeface="Arial"/>
                          <a:cs typeface="Arial"/>
                          <a:sym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a:p>
                    <a:p>
                      <a:pPr marL="0" marR="0" lvl="0" indent="0" algn="l" rtl="0">
                        <a:lnSpc>
                          <a:spcPct val="100000"/>
                        </a:lnSpc>
                        <a:spcBef>
                          <a:spcPts val="0"/>
                        </a:spcBef>
                        <a:spcAft>
                          <a:spcPts val="0"/>
                        </a:spcAft>
                        <a:buClr>
                          <a:srgbClr val="D9D9D9"/>
                        </a:buClr>
                        <a:buSzPts val="2400"/>
                        <a:buFont typeface="Arial"/>
                        <a:buNone/>
                      </a:pPr>
                      <a:br>
                        <a:rPr lang="en-US" sz="2400">
                          <a:solidFill>
                            <a:srgbClr val="D9D9D9"/>
                          </a:solidFill>
                          <a:latin typeface="Arial"/>
                          <a:ea typeface="Arial"/>
                          <a:cs typeface="Arial"/>
                          <a:sym typeface="Arial"/>
                        </a:rPr>
                      </a:br>
                      <a:r>
                        <a:rPr lang="en-US" sz="2400">
                          <a:solidFill>
                            <a:srgbClr val="D9D9D9"/>
                          </a:solidFill>
                          <a:latin typeface="Arial"/>
                          <a:ea typeface="Arial"/>
                          <a:cs typeface="Arial"/>
                          <a:sym typeface="Arial"/>
                        </a:rPr>
                        <a:t>Go to </a:t>
                      </a:r>
                      <a:r>
                        <a:rPr lang="en-US" sz="2400">
                          <a:solidFill>
                            <a:srgbClr val="FFC000"/>
                          </a:solidFill>
                          <a:latin typeface="Arial"/>
                          <a:ea typeface="Arial"/>
                          <a:cs typeface="Arial"/>
                          <a:sym typeface="Arial"/>
                        </a:rPr>
                        <a:t>PosterPresentations.com</a:t>
                      </a:r>
                      <a:r>
                        <a:rPr lang="en-US" sz="2400">
                          <a:solidFill>
                            <a:srgbClr val="D9D9D9"/>
                          </a:solidFill>
                          <a:latin typeface="Arial"/>
                          <a:ea typeface="Arial"/>
                          <a:cs typeface="Arial"/>
                          <a:sym typeface="Arial"/>
                        </a:rPr>
                        <a:t> for more information.</a:t>
                      </a:r>
                      <a:endParaRPr/>
                    </a:p>
                  </a:txBody>
                  <a:tcPr marL="182875" marR="91450" marT="137150" marB="45725">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354775">
                <a:tc gridSpan="3">
                  <a:txBody>
                    <a:bodyPr/>
                    <a:lstStyle/>
                    <a:p>
                      <a:pPr marL="0" marR="0" lvl="0" indent="0" algn="l" rtl="0">
                        <a:spcBef>
                          <a:spcPts val="0"/>
                        </a:spcBef>
                        <a:spcAft>
                          <a:spcPts val="0"/>
                        </a:spcAft>
                        <a:buNone/>
                      </a:pPr>
                      <a:endParaRPr sz="2400">
                        <a:solidFill>
                          <a:srgbClr val="1F3A4E"/>
                        </a:solidFill>
                      </a:endParaRPr>
                    </a:p>
                  </a:txBody>
                  <a:tcPr marL="182875" marR="91450" marT="137150" marB="457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212200">
                <a:tc>
                  <a:txBody>
                    <a:bodyPr/>
                    <a:lstStyle/>
                    <a:p>
                      <a:pPr marL="0" marR="0" lvl="0" indent="0" algn="l" rtl="0">
                        <a:lnSpc>
                          <a:spcPct val="130000"/>
                        </a:lnSpc>
                        <a:spcBef>
                          <a:spcPts val="0"/>
                        </a:spcBef>
                        <a:spcAft>
                          <a:spcPts val="0"/>
                        </a:spcAft>
                        <a:buNone/>
                      </a:pPr>
                      <a:r>
                        <a:rPr lang="en-US" sz="2000">
                          <a:solidFill>
                            <a:srgbClr val="D8D8D8"/>
                          </a:solidFill>
                          <a:latin typeface="Arial"/>
                          <a:ea typeface="Arial"/>
                          <a:cs typeface="Arial"/>
                          <a:sym typeface="Arial"/>
                        </a:rPr>
                        <a:t>© 2019 PosterPresentations.com</a:t>
                      </a:r>
                      <a:br>
                        <a:rPr lang="en-US" sz="2000">
                          <a:solidFill>
                            <a:srgbClr val="D8D8D8"/>
                          </a:solidFill>
                          <a:latin typeface="Arial"/>
                          <a:ea typeface="Arial"/>
                          <a:cs typeface="Arial"/>
                          <a:sym typeface="Arial"/>
                        </a:rPr>
                      </a:br>
                      <a:r>
                        <a:rPr lang="en-US" sz="2000">
                          <a:solidFill>
                            <a:srgbClr val="D8D8D8"/>
                          </a:solidFill>
                          <a:latin typeface="Arial"/>
                          <a:ea typeface="Arial"/>
                          <a:cs typeface="Arial"/>
                          <a:sym typeface="Arial"/>
                        </a:rPr>
                        <a:t>2117 Fourth Street , STE C        </a:t>
                      </a:r>
                      <a:endParaRPr/>
                    </a:p>
                    <a:p>
                      <a:pPr marL="0" marR="0" lvl="0" indent="0" algn="l" rtl="0">
                        <a:lnSpc>
                          <a:spcPct val="130000"/>
                        </a:lnSpc>
                        <a:spcBef>
                          <a:spcPts val="0"/>
                        </a:spcBef>
                        <a:spcAft>
                          <a:spcPts val="0"/>
                        </a:spcAft>
                        <a:buNone/>
                      </a:pPr>
                      <a:r>
                        <a:rPr lang="en-US" sz="2000">
                          <a:solidFill>
                            <a:srgbClr val="D8D8D8"/>
                          </a:solidFill>
                          <a:latin typeface="Arial"/>
                          <a:ea typeface="Arial"/>
                          <a:cs typeface="Arial"/>
                          <a:sym typeface="Arial"/>
                        </a:rPr>
                        <a:t>Berkeley CA 94710 USA</a:t>
                      </a:r>
                      <a:endParaRPr sz="2000">
                        <a:solidFill>
                          <a:srgbClr val="D8D8D8"/>
                        </a:solidFill>
                        <a:latin typeface="Arial"/>
                        <a:ea typeface="Arial"/>
                        <a:cs typeface="Arial"/>
                        <a:sym typeface="Arial"/>
                      </a:endParaRPr>
                    </a:p>
                  </a:txBody>
                  <a:tcPr marL="182875" marR="91450" marT="137150" marB="45725">
                    <a:solidFill>
                      <a:srgbClr val="010101"/>
                    </a:solidFill>
                  </a:tcPr>
                </a:tc>
                <a:tc gridSpan="2">
                  <a:txBody>
                    <a:bodyPr/>
                    <a:lstStyle/>
                    <a:p>
                      <a:pPr marL="0" marR="0" lvl="0" indent="0" algn="l" rtl="0">
                        <a:lnSpc>
                          <a:spcPct val="100000"/>
                        </a:lnSpc>
                        <a:spcBef>
                          <a:spcPts val="0"/>
                        </a:spcBef>
                        <a:spcAft>
                          <a:spcPts val="0"/>
                        </a:spcAft>
                        <a:buClr>
                          <a:srgbClr val="D0D0D0"/>
                        </a:buClr>
                        <a:buSzPts val="2400"/>
                        <a:buFont typeface="Arial"/>
                        <a:buNone/>
                      </a:pPr>
                      <a:r>
                        <a:rPr lang="en-US" sz="2400" b="1">
                          <a:solidFill>
                            <a:srgbClr val="D0D0D0"/>
                          </a:solidFill>
                          <a:latin typeface="Arial"/>
                          <a:ea typeface="Arial"/>
                          <a:cs typeface="Arial"/>
                          <a:sym typeface="Arial"/>
                        </a:rPr>
                        <a:t>For complete tutorials visit:</a:t>
                      </a:r>
                      <a:endParaRPr/>
                    </a:p>
                    <a:p>
                      <a:pPr marL="0" marR="0" lvl="0" indent="0" algn="l" rtl="0">
                        <a:lnSpc>
                          <a:spcPct val="100000"/>
                        </a:lnSpc>
                        <a:spcBef>
                          <a:spcPts val="0"/>
                        </a:spcBef>
                        <a:spcAft>
                          <a:spcPts val="0"/>
                        </a:spcAft>
                        <a:buClr>
                          <a:srgbClr val="FFC000"/>
                        </a:buClr>
                        <a:buSzPts val="1800"/>
                        <a:buFont typeface="Arial"/>
                        <a:buNone/>
                      </a:pPr>
                      <a:r>
                        <a:rPr lang="en-US" sz="1800" b="1">
                          <a:solidFill>
                            <a:srgbClr val="FFC000"/>
                          </a:solidFill>
                          <a:latin typeface="Arial"/>
                          <a:ea typeface="Arial"/>
                          <a:cs typeface="Arial"/>
                          <a:sym typeface="Arial"/>
                        </a:rPr>
                        <a:t>https://www.posterpresentations.com/helpdesk.html</a:t>
                      </a:r>
                      <a:endParaRPr sz="1800">
                        <a:solidFill>
                          <a:srgbClr val="D8D8D8"/>
                        </a:solidFill>
                        <a:latin typeface="Arial"/>
                        <a:ea typeface="Arial"/>
                        <a:cs typeface="Arial"/>
                        <a:sym typeface="Arial"/>
                      </a:endParaRPr>
                    </a:p>
                  </a:txBody>
                  <a:tcPr marL="182875" marR="91450" marT="137150" marB="45725">
                    <a:solidFill>
                      <a:srgbClr val="010101"/>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D8E2F3"/>
            </a:gs>
            <a:gs pos="99000">
              <a:srgbClr val="D8E2F3"/>
            </a:gs>
            <a:gs pos="100000">
              <a:srgbClr val="D8E2F3"/>
            </a:gs>
          </a:gsLst>
          <a:lin ang="5400000" scaled="0"/>
        </a:gradFill>
        <a:effectLst/>
      </p:bgPr>
    </p:bg>
    <p:spTree>
      <p:nvGrpSpPr>
        <p:cNvPr id="1" name="Shape 37"/>
        <p:cNvGrpSpPr/>
        <p:nvPr/>
      </p:nvGrpSpPr>
      <p:grpSpPr>
        <a:xfrm>
          <a:off x="0" y="0"/>
          <a:ext cx="0" cy="0"/>
          <a:chOff x="0" y="0"/>
          <a:chExt cx="0" cy="0"/>
        </a:xfrm>
      </p:grpSpPr>
      <p:sp>
        <p:nvSpPr>
          <p:cNvPr id="38" name="Google Shape;38;p4"/>
          <p:cNvSpPr/>
          <p:nvPr/>
        </p:nvSpPr>
        <p:spPr>
          <a:xfrm>
            <a:off x="0" y="14098"/>
            <a:ext cx="43891199" cy="4172264"/>
          </a:xfrm>
          <a:prstGeom prst="rect">
            <a:avLst/>
          </a:prstGeom>
          <a:solidFill>
            <a:schemeClr val="accent1"/>
          </a:solidFill>
          <a:ln>
            <a:noFill/>
          </a:ln>
        </p:spPr>
        <p:txBody>
          <a:bodyPr spcFirstLastPara="1" wrap="square" lIns="162550" tIns="81275" rIns="162550" bIns="81275" anchor="ctr" anchorCtr="0">
            <a:noAutofit/>
          </a:bodyPr>
          <a:lstStyle/>
          <a:p>
            <a:pPr marL="0" marR="0" lvl="0" indent="0" algn="l" rtl="0">
              <a:spcBef>
                <a:spcPts val="0"/>
              </a:spcBef>
              <a:spcAft>
                <a:spcPts val="0"/>
              </a:spcAft>
              <a:buNone/>
            </a:pPr>
            <a:endParaRPr sz="8736" b="0" i="0" u="none" strike="noStrike" cap="none">
              <a:solidFill>
                <a:schemeClr val="dk1"/>
              </a:solidFill>
              <a:latin typeface="Arial"/>
              <a:ea typeface="Arial"/>
              <a:cs typeface="Arial"/>
              <a:sym typeface="Arial"/>
            </a:endParaRPr>
          </a:p>
        </p:txBody>
      </p:sp>
      <p:sp>
        <p:nvSpPr>
          <p:cNvPr id="39" name="Google Shape;39;p4"/>
          <p:cNvSpPr txBox="1"/>
          <p:nvPr/>
        </p:nvSpPr>
        <p:spPr>
          <a:xfrm>
            <a:off x="640080" y="32214791"/>
            <a:ext cx="5182176" cy="523644"/>
          </a:xfrm>
          <a:prstGeom prst="rect">
            <a:avLst/>
          </a:prstGeom>
          <a:noFill/>
          <a:ln>
            <a:noFill/>
          </a:ln>
        </p:spPr>
        <p:txBody>
          <a:bodyPr spcFirstLastPara="1" wrap="square" lIns="162225" tIns="81100" rIns="162225" bIns="81100" anchor="t" anchorCtr="0">
            <a:spAutoFit/>
          </a:bodyPr>
          <a:lstStyle/>
          <a:p>
            <a:pPr marL="0" marR="0" lvl="0" indent="0" algn="l" rtl="0">
              <a:lnSpc>
                <a:spcPct val="65000"/>
              </a:lnSpc>
              <a:spcBef>
                <a:spcPts val="0"/>
              </a:spcBef>
              <a:spcAft>
                <a:spcPts val="0"/>
              </a:spcAft>
              <a:buNone/>
            </a:pPr>
            <a:r>
              <a:rPr lang="en-US" sz="700" b="1" i="0" u="none" strike="noStrike" cap="none">
                <a:solidFill>
                  <a:srgbClr val="BFBFBF"/>
                </a:solidFill>
                <a:latin typeface="Arial"/>
                <a:ea typeface="Arial"/>
                <a:cs typeface="Arial"/>
                <a:sym typeface="Arial"/>
              </a:rPr>
              <a:t>RESEARCH POSTER PRESENTATION TEMPLATE © 2019</a:t>
            </a:r>
            <a:endParaRPr/>
          </a:p>
          <a:p>
            <a:pPr marL="0" marR="0" lvl="0" indent="0" algn="l" rtl="0">
              <a:lnSpc>
                <a:spcPct val="65000"/>
              </a:lnSpc>
              <a:spcBef>
                <a:spcPts val="800"/>
              </a:spcBef>
              <a:spcAft>
                <a:spcPts val="0"/>
              </a:spcAft>
              <a:buNone/>
            </a:pPr>
            <a:r>
              <a:rPr lang="en-US" sz="1600" b="1" i="0" u="none" strike="noStrike" cap="none">
                <a:solidFill>
                  <a:srgbClr val="BFBFBF"/>
                </a:solidFill>
                <a:latin typeface="Arial"/>
                <a:ea typeface="Arial"/>
                <a:cs typeface="Arial"/>
                <a:sym typeface="Arial"/>
              </a:rPr>
              <a:t>www.PosterPresentations.com</a:t>
            </a:r>
            <a:endParaRPr/>
          </a:p>
        </p:txBody>
      </p:sp>
      <p:cxnSp>
        <p:nvCxnSpPr>
          <p:cNvPr id="40" name="Google Shape;40;p4"/>
          <p:cNvCxnSpPr/>
          <p:nvPr/>
        </p:nvCxnSpPr>
        <p:spPr>
          <a:xfrm>
            <a:off x="0" y="4169847"/>
            <a:ext cx="43891199" cy="0"/>
          </a:xfrm>
          <a:prstGeom prst="straightConnector1">
            <a:avLst/>
          </a:prstGeom>
          <a:noFill/>
          <a:ln w="38100" cap="flat" cmpd="sng">
            <a:solidFill>
              <a:srgbClr val="2F5496"/>
            </a:solidFill>
            <a:prstDash val="solid"/>
            <a:round/>
            <a:headEnd type="none" w="sm" len="sm"/>
            <a:tailEnd type="none" w="sm" len="sm"/>
          </a:ln>
        </p:spPr>
      </p:cxnSp>
      <p:sp>
        <p:nvSpPr>
          <p:cNvPr id="41" name="Google Shape;41;p4"/>
          <p:cNvSpPr/>
          <p:nvPr/>
        </p:nvSpPr>
        <p:spPr>
          <a:xfrm>
            <a:off x="457198" y="4643562"/>
            <a:ext cx="10058400"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
        <p:nvSpPr>
          <p:cNvPr id="42" name="Google Shape;42;p4"/>
          <p:cNvSpPr/>
          <p:nvPr/>
        </p:nvSpPr>
        <p:spPr>
          <a:xfrm>
            <a:off x="33375600" y="4643562"/>
            <a:ext cx="10058400"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
        <p:nvSpPr>
          <p:cNvPr id="43" name="Google Shape;43;p4"/>
          <p:cNvSpPr/>
          <p:nvPr/>
        </p:nvSpPr>
        <p:spPr>
          <a:xfrm>
            <a:off x="11427882" y="4643562"/>
            <a:ext cx="10061575"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
        <p:nvSpPr>
          <p:cNvPr id="44" name="Google Shape;44;p4"/>
          <p:cNvSpPr/>
          <p:nvPr/>
        </p:nvSpPr>
        <p:spPr>
          <a:xfrm>
            <a:off x="22401741" y="4643562"/>
            <a:ext cx="10061575" cy="27432650"/>
          </a:xfrm>
          <a:prstGeom prst="roundRect">
            <a:avLst>
              <a:gd name="adj" fmla="val 1610"/>
            </a:avLst>
          </a:prstGeom>
          <a:gradFill>
            <a:gsLst>
              <a:gs pos="0">
                <a:srgbClr val="F5F7FC"/>
              </a:gs>
              <a:gs pos="100000">
                <a:srgbClr val="EBF0F9"/>
              </a:gs>
            </a:gsLst>
            <a:lin ang="5400000" scaled="0"/>
          </a:gradFill>
          <a:ln w="9525" cap="flat" cmpd="sng">
            <a:solidFill>
              <a:schemeClr val="accent1">
                <a:alpha val="49803"/>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736"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arxiv.org/abs/1801.07593" TargetMode="External"/><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
          <p:cNvSpPr txBox="1">
            <a:spLocks noGrp="1"/>
          </p:cNvSpPr>
          <p:nvPr>
            <p:ph type="body" idx="1"/>
          </p:nvPr>
        </p:nvSpPr>
        <p:spPr>
          <a:xfrm>
            <a:off x="11391900" y="2951669"/>
            <a:ext cx="21069300" cy="830997"/>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lt1"/>
              </a:buClr>
              <a:buSzPts val="4800"/>
              <a:buNone/>
            </a:pPr>
            <a:r>
              <a:rPr lang="en-US" dirty="0"/>
              <a:t>Sapna </a:t>
            </a:r>
            <a:r>
              <a:rPr lang="en-US" dirty="0" err="1"/>
              <a:t>Kumari</a:t>
            </a:r>
            <a:r>
              <a:rPr lang="en-US" dirty="0"/>
              <a:t>, Joe O’Connor, Archer Wang</a:t>
            </a:r>
            <a:endParaRPr dirty="0"/>
          </a:p>
          <a:p>
            <a:pPr marL="0" lvl="0" indent="0" algn="ctr" rtl="0">
              <a:spcBef>
                <a:spcPts val="0"/>
              </a:spcBef>
              <a:spcAft>
                <a:spcPts val="0"/>
              </a:spcAft>
              <a:buClr>
                <a:schemeClr val="lt1"/>
              </a:buClr>
              <a:buSzPts val="4800"/>
              <a:buNone/>
            </a:pPr>
            <a:endParaRPr dirty="0"/>
          </a:p>
        </p:txBody>
      </p:sp>
      <p:sp>
        <p:nvSpPr>
          <p:cNvPr id="52" name="Google Shape;52;p1"/>
          <p:cNvSpPr txBox="1">
            <a:spLocks noGrp="1"/>
          </p:cNvSpPr>
          <p:nvPr>
            <p:ph type="body" idx="3"/>
          </p:nvPr>
        </p:nvSpPr>
        <p:spPr>
          <a:xfrm>
            <a:off x="11391900" y="1486580"/>
            <a:ext cx="21069300" cy="1200329"/>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lt1"/>
              </a:buClr>
              <a:buSzPts val="7200"/>
              <a:buNone/>
            </a:pPr>
            <a:r>
              <a:rPr lang="en-US" dirty="0"/>
              <a:t>Investigating Models for Mitigating Bias</a:t>
            </a:r>
            <a:endParaRPr dirty="0"/>
          </a:p>
        </p:txBody>
      </p:sp>
      <p:sp>
        <p:nvSpPr>
          <p:cNvPr id="53" name="Google Shape;53;p1"/>
          <p:cNvSpPr txBox="1">
            <a:spLocks noGrp="1"/>
          </p:cNvSpPr>
          <p:nvPr>
            <p:ph type="body" idx="4"/>
          </p:nvPr>
        </p:nvSpPr>
        <p:spPr>
          <a:xfrm>
            <a:off x="456500" y="4997541"/>
            <a:ext cx="10059099" cy="584735"/>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sz="3200" dirty="0"/>
              <a:t>Motivation</a:t>
            </a:r>
            <a:endParaRPr sz="3200" dirty="0"/>
          </a:p>
        </p:txBody>
      </p:sp>
      <p:sp>
        <p:nvSpPr>
          <p:cNvPr id="54" name="Google Shape;54;p1"/>
          <p:cNvSpPr txBox="1">
            <a:spLocks noGrp="1"/>
          </p:cNvSpPr>
          <p:nvPr>
            <p:ph type="body" idx="5"/>
          </p:nvPr>
        </p:nvSpPr>
        <p:spPr>
          <a:xfrm>
            <a:off x="456500" y="13911249"/>
            <a:ext cx="10059099" cy="553998"/>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dirty="0"/>
              <a:t>Background</a:t>
            </a:r>
            <a:endParaRPr dirty="0"/>
          </a:p>
        </p:txBody>
      </p:sp>
      <p:sp>
        <p:nvSpPr>
          <p:cNvPr id="55" name="Google Shape;55;p1"/>
          <p:cNvSpPr txBox="1">
            <a:spLocks noGrp="1"/>
          </p:cNvSpPr>
          <p:nvPr>
            <p:ph type="body" idx="6"/>
          </p:nvPr>
        </p:nvSpPr>
        <p:spPr>
          <a:xfrm>
            <a:off x="11430000" y="4997540"/>
            <a:ext cx="10058400" cy="553998"/>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a:t>Adversarial Debiasing Algorithm</a:t>
            </a:r>
            <a:endParaRPr/>
          </a:p>
        </p:txBody>
      </p:sp>
      <p:sp>
        <p:nvSpPr>
          <p:cNvPr id="56" name="Google Shape;56;p1"/>
          <p:cNvSpPr txBox="1">
            <a:spLocks noGrp="1"/>
          </p:cNvSpPr>
          <p:nvPr>
            <p:ph type="body" idx="7"/>
          </p:nvPr>
        </p:nvSpPr>
        <p:spPr>
          <a:xfrm>
            <a:off x="22402800" y="4997539"/>
            <a:ext cx="10058400" cy="553998"/>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dirty="0"/>
              <a:t>Experiments</a:t>
            </a:r>
            <a:endParaRPr dirty="0"/>
          </a:p>
        </p:txBody>
      </p:sp>
      <p:sp>
        <p:nvSpPr>
          <p:cNvPr id="57" name="Google Shape;57;p1"/>
          <p:cNvSpPr txBox="1">
            <a:spLocks noGrp="1"/>
          </p:cNvSpPr>
          <p:nvPr>
            <p:ph type="body" idx="8"/>
          </p:nvPr>
        </p:nvSpPr>
        <p:spPr>
          <a:xfrm>
            <a:off x="33375600" y="4997539"/>
            <a:ext cx="10058400" cy="553998"/>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a:t>Results</a:t>
            </a:r>
            <a:endParaRPr/>
          </a:p>
        </p:txBody>
      </p:sp>
      <p:sp>
        <p:nvSpPr>
          <p:cNvPr id="58" name="Google Shape;58;p1"/>
          <p:cNvSpPr txBox="1">
            <a:spLocks noGrp="1"/>
          </p:cNvSpPr>
          <p:nvPr>
            <p:ph type="body" idx="9"/>
          </p:nvPr>
        </p:nvSpPr>
        <p:spPr>
          <a:xfrm>
            <a:off x="33375600" y="23127640"/>
            <a:ext cx="10058400" cy="553998"/>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dirty="0"/>
              <a:t>Conclusion</a:t>
            </a:r>
            <a:endParaRPr dirty="0"/>
          </a:p>
        </p:txBody>
      </p:sp>
      <p:sp>
        <p:nvSpPr>
          <p:cNvPr id="59" name="Google Shape;59;p1"/>
          <p:cNvSpPr txBox="1">
            <a:spLocks noGrp="1"/>
          </p:cNvSpPr>
          <p:nvPr>
            <p:ph type="body" idx="13"/>
          </p:nvPr>
        </p:nvSpPr>
        <p:spPr>
          <a:xfrm>
            <a:off x="33218362" y="29188411"/>
            <a:ext cx="10058400" cy="553998"/>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rgbClr val="1F3864"/>
              </a:buClr>
              <a:buSzPts val="3000"/>
              <a:buNone/>
            </a:pPr>
            <a:r>
              <a:rPr lang="en-US" dirty="0"/>
              <a:t>References</a:t>
            </a:r>
            <a:endParaRPr dirty="0"/>
          </a:p>
        </p:txBody>
      </p:sp>
      <p:sp>
        <p:nvSpPr>
          <p:cNvPr id="60" name="Google Shape;60;p1"/>
          <p:cNvSpPr txBox="1">
            <a:spLocks noGrp="1"/>
          </p:cNvSpPr>
          <p:nvPr>
            <p:ph type="body" idx="14"/>
          </p:nvPr>
        </p:nvSpPr>
        <p:spPr>
          <a:xfrm>
            <a:off x="457200" y="5702989"/>
            <a:ext cx="10058400" cy="8617724"/>
          </a:xfrm>
          <a:prstGeom prst="rect">
            <a:avLst/>
          </a:prstGeom>
          <a:noFill/>
          <a:ln>
            <a:noFill/>
          </a:ln>
        </p:spPr>
        <p:txBody>
          <a:bodyPr spcFirstLastPara="1" wrap="square" lIns="365750" tIns="365750" rIns="365750" bIns="365750" anchor="t" anchorCtr="0">
            <a:spAutoFit/>
          </a:bodyPr>
          <a:lstStyle/>
          <a:p>
            <a:pPr marL="0" lvl="0" indent="0" algn="l" rtl="0">
              <a:spcBef>
                <a:spcPts val="0"/>
              </a:spcBef>
              <a:spcAft>
                <a:spcPts val="0"/>
              </a:spcAft>
              <a:buClr>
                <a:schemeClr val="dk1"/>
              </a:buClr>
              <a:buSzPts val="3200"/>
              <a:buNone/>
            </a:pPr>
            <a:r>
              <a:rPr lang="en-US" dirty="0"/>
              <a:t>When dealing with real-world data, sometimes there are patterns in the data that reflect societal biases. If not done carefully, training a machine learning algorithm on this data will result in a model that makes biased predictions. These biased predictions can have serious negative and unfair consequences on the lives of real people, so it is imperative that fairness be taken into account when training these models.</a:t>
            </a:r>
          </a:p>
          <a:p>
            <a:pPr marL="0" lvl="0" indent="0" algn="l" rtl="0">
              <a:spcBef>
                <a:spcPts val="0"/>
              </a:spcBef>
              <a:spcAft>
                <a:spcPts val="0"/>
              </a:spcAft>
              <a:buClr>
                <a:schemeClr val="dk1"/>
              </a:buClr>
              <a:buSzPts val="3200"/>
              <a:buNone/>
            </a:pPr>
            <a:endParaRPr lang="en-US" dirty="0"/>
          </a:p>
          <a:p>
            <a:pPr marL="0" lvl="0" indent="0">
              <a:spcBef>
                <a:spcPts val="0"/>
              </a:spcBef>
            </a:pPr>
            <a:r>
              <a:rPr lang="en-US" dirty="0"/>
              <a:t>We turn to a technique called </a:t>
            </a:r>
            <a:r>
              <a:rPr lang="en-US" i="1" dirty="0"/>
              <a:t>adversarial debiasing</a:t>
            </a:r>
            <a:r>
              <a:rPr lang="en-US" dirty="0"/>
              <a:t>. Simply removing a specific attribute will not mitigate the problem as there are proxy variables. And if we remove the proxy variables, this would harm accuracy simply from the absence of potentially useful data.</a:t>
            </a:r>
            <a:endParaRPr dirty="0"/>
          </a:p>
        </p:txBody>
      </p:sp>
      <mc:AlternateContent xmlns:mc="http://schemas.openxmlformats.org/markup-compatibility/2006" xmlns:a14="http://schemas.microsoft.com/office/drawing/2010/main">
        <mc:Choice Requires="a14">
          <p:sp>
            <p:nvSpPr>
              <p:cNvPr id="61" name="Google Shape;61;p1"/>
              <p:cNvSpPr txBox="1">
                <a:spLocks noGrp="1"/>
              </p:cNvSpPr>
              <p:nvPr>
                <p:ph type="body" idx="15"/>
              </p:nvPr>
            </p:nvSpPr>
            <p:spPr>
              <a:xfrm>
                <a:off x="456500" y="14931292"/>
                <a:ext cx="10058400" cy="8784757"/>
              </a:xfrm>
              <a:prstGeom prst="rect">
                <a:avLst/>
              </a:prstGeom>
              <a:noFill/>
              <a:ln>
                <a:noFill/>
              </a:ln>
            </p:spPr>
            <p:txBody>
              <a:bodyPr spcFirstLastPara="1" wrap="square" lIns="365750" tIns="365750" rIns="365750" bIns="365750" anchor="t" anchorCtr="0">
                <a:spAutoFit/>
              </a:bodyPr>
              <a:lstStyle/>
              <a:p>
                <a:pPr marL="0" lvl="0" indent="0">
                  <a:spcBef>
                    <a:spcPts val="0"/>
                  </a:spcBef>
                </a:pPr>
                <a:r>
                  <a:rPr lang="en-US" dirty="0"/>
                  <a:t>There are a few different definitions of fairness with respect to the two random variables representing the predictor,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and the protected class, </a:t>
                </a:r>
                <a14:m>
                  <m:oMath xmlns:m="http://schemas.openxmlformats.org/officeDocument/2006/math">
                    <m:r>
                      <a:rPr lang="en-US" b="0" i="1" smtClean="0">
                        <a:latin typeface="Cambria Math" panose="02040503050406030204" pitchFamily="18" charset="0"/>
                      </a:rPr>
                      <m:t>𝑍</m:t>
                    </m:r>
                  </m:oMath>
                </a14:m>
                <a:r>
                  <a:rPr lang="en-US" dirty="0"/>
                  <a:t>.</a:t>
                </a:r>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r>
                  <a:rPr lang="en-US" dirty="0"/>
                  <a:t>Demographic Parity:</a:t>
                </a:r>
              </a:p>
              <a:p>
                <a:pPr marL="0" lvl="0" indent="0">
                  <a:spcBef>
                    <a:spcPts val="0"/>
                  </a:spcBef>
                </a:pP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t> satisfies demographic parity 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and </a:t>
                </a:r>
                <a14:m>
                  <m:oMath xmlns:m="http://schemas.openxmlformats.org/officeDocument/2006/math">
                    <m:r>
                      <a:rPr lang="en-US" i="1">
                        <a:latin typeface="Cambria Math" panose="02040503050406030204" pitchFamily="18" charset="0"/>
                      </a:rPr>
                      <m:t>𝑍</m:t>
                    </m:r>
                  </m:oMath>
                </a14:m>
                <a:r>
                  <a:rPr lang="en-US" dirty="0"/>
                  <a:t> are independent of each other. Formally, </a:t>
                </a:r>
              </a:p>
              <a:p>
                <a:pPr marL="0" lvl="0" indent="0">
                  <a:spcBef>
                    <a:spcPts val="0"/>
                  </a:spcBef>
                </a:pPr>
                <a:endParaRPr lang="en-US" dirty="0"/>
              </a:p>
              <a:p>
                <a:pPr marL="0" lvl="0" indent="0" algn="l" rtl="0">
                  <a:spcBef>
                    <a:spcPts val="0"/>
                  </a:spcBef>
                  <a:spcAft>
                    <a:spcPts val="0"/>
                  </a:spcAft>
                  <a:buClr>
                    <a:schemeClr val="dk1"/>
                  </a:buClr>
                  <a:buSzPts val="3200"/>
                  <a:buNone/>
                </a:pPr>
                <a:r>
                  <a:rPr lang="en-US" b="0" dirty="0"/>
                  <a:t>	</a:t>
                </a:r>
                <a14:m>
                  <m:oMath xmlns:m="http://schemas.openxmlformats.org/officeDocument/2006/math">
                    <m:r>
                      <m:rPr>
                        <m:sty m:val="p"/>
                      </m:rPr>
                      <a:rPr lang="en-US" b="0" i="0" smtClean="0">
                        <a:latin typeface="Cambria Math" panose="02040503050406030204" pitchFamily="18" charset="0"/>
                      </a:rPr>
                      <m:t>P</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   </m:t>
                    </m:r>
                  </m:oMath>
                </a14:m>
                <a:r>
                  <a:rPr lang="en-US" dirty="0"/>
                  <a:t>for all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b="0" dirty="0"/>
              </a:p>
              <a:p>
                <a:pPr marL="0" lvl="0" indent="0" algn="l" rtl="0">
                  <a:spcBef>
                    <a:spcPts val="0"/>
                  </a:spcBef>
                  <a:spcAft>
                    <a:spcPts val="0"/>
                  </a:spcAft>
                  <a:buClr>
                    <a:schemeClr val="dk1"/>
                  </a:buClr>
                  <a:buSzPts val="3200"/>
                  <a:buNone/>
                </a:pPr>
                <a:endParaRPr lang="en-US" dirty="0"/>
              </a:p>
              <a:p>
                <a:pPr marL="0" indent="0">
                  <a:spcBef>
                    <a:spcPts val="0"/>
                  </a:spcBef>
                </a:pPr>
                <a:r>
                  <a:rPr lang="en-US" dirty="0"/>
                  <a:t>Equality of Odds:</a:t>
                </a:r>
              </a:p>
              <a:p>
                <a:pPr marL="0" indent="0">
                  <a:spcBef>
                    <a:spcPts val="0"/>
                  </a:spcBef>
                </a:pP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satisfies equality of odds if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and </a:t>
                </a:r>
                <a14:m>
                  <m:oMath xmlns:m="http://schemas.openxmlformats.org/officeDocument/2006/math">
                    <m:r>
                      <a:rPr lang="en-US" i="1">
                        <a:latin typeface="Cambria Math" panose="02040503050406030204" pitchFamily="18" charset="0"/>
                      </a:rPr>
                      <m:t>𝑍</m:t>
                    </m:r>
                  </m:oMath>
                </a14:m>
                <a:r>
                  <a:rPr lang="en-US" dirty="0"/>
                  <a:t> are conditionally independent for all </a:t>
                </a:r>
                <a14:m>
                  <m:oMath xmlns:m="http://schemas.openxmlformats.org/officeDocument/2006/math">
                    <m:r>
                      <a:rPr lang="en-US" i="1">
                        <a:latin typeface="Cambria Math" panose="02040503050406030204" pitchFamily="18" charset="0"/>
                      </a:rPr>
                      <m:t>𝑌</m:t>
                    </m:r>
                  </m:oMath>
                </a14:m>
                <a:r>
                  <a:rPr lang="en-US" dirty="0"/>
                  <a:t>. Formally, </a:t>
                </a:r>
              </a:p>
              <a:p>
                <a:pPr marL="0" indent="0">
                  <a:spcBef>
                    <a:spcPts val="0"/>
                  </a:spcBef>
                </a:pPr>
                <a:endParaRPr lang="en-US" dirty="0"/>
              </a:p>
              <a:p>
                <a:pPr marL="0" indent="0">
                  <a:spcBef>
                    <a:spcPts val="0"/>
                  </a:spcBef>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e>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𝑧</m:t>
                          </m:r>
                          <m:r>
                            <a:rPr lang="en-US" i="1">
                              <a:latin typeface="Cambria Math" panose="02040503050406030204" pitchFamily="18" charset="0"/>
                            </a:rPr>
                            <m:t>, </m:t>
                          </m:r>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𝑦</m:t>
                          </m:r>
                        </m:e>
                      </m:d>
                    </m:oMath>
                  </m:oMathPara>
                </a14:m>
                <a:endParaRPr lang="en-US" dirty="0"/>
              </a:p>
              <a:p>
                <a:pPr marL="0" indent="0">
                  <a:spcBef>
                    <a:spcPts val="0"/>
                  </a:spcBef>
                </a:pPr>
                <a:r>
                  <a:rPr lang="en-US" dirty="0"/>
                  <a:t> for all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r>
                      <a:rPr lang="en-US" i="1">
                        <a:latin typeface="Cambria Math" panose="02040503050406030204" pitchFamily="18" charset="0"/>
                      </a:rPr>
                      <m:t>𝑧</m:t>
                    </m:r>
                    <m:r>
                      <a:rPr lang="en-US" i="1">
                        <a:latin typeface="Cambria Math" panose="02040503050406030204" pitchFamily="18" charset="0"/>
                      </a:rPr>
                      <m:t>.</m:t>
                    </m:r>
                  </m:oMath>
                </a14:m>
                <a:endParaRPr lang="en-US" dirty="0"/>
              </a:p>
            </p:txBody>
          </p:sp>
        </mc:Choice>
        <mc:Fallback xmlns="">
          <p:sp>
            <p:nvSpPr>
              <p:cNvPr id="61" name="Google Shape;61;p1"/>
              <p:cNvSpPr txBox="1">
                <a:spLocks noGrp="1" noRot="1" noChangeAspect="1" noMove="1" noResize="1" noEditPoints="1" noAdjustHandles="1" noChangeArrowheads="1" noChangeShapeType="1" noTextEdit="1"/>
              </p:cNvSpPr>
              <p:nvPr>
                <p:ph type="body" idx="15"/>
              </p:nvPr>
            </p:nvSpPr>
            <p:spPr>
              <a:xfrm>
                <a:off x="456500" y="14931292"/>
                <a:ext cx="10058400" cy="878475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Google Shape;62;p1"/>
              <p:cNvSpPr txBox="1">
                <a:spLocks noGrp="1"/>
              </p:cNvSpPr>
              <p:nvPr>
                <p:ph type="body" idx="16"/>
              </p:nvPr>
            </p:nvSpPr>
            <p:spPr>
              <a:xfrm>
                <a:off x="11430000" y="5671182"/>
                <a:ext cx="10058400" cy="22783140"/>
              </a:xfrm>
              <a:prstGeom prst="rect">
                <a:avLst/>
              </a:prstGeom>
              <a:noFill/>
              <a:ln>
                <a:noFill/>
              </a:ln>
            </p:spPr>
            <p:txBody>
              <a:bodyPr spcFirstLastPara="1" wrap="square" lIns="365750" tIns="365750" rIns="365750" bIns="365750" anchor="t" anchorCtr="0">
                <a:spAutoFit/>
              </a:bodyPr>
              <a:lstStyle/>
              <a:p>
                <a:r>
                  <a:rPr lang="en-US" dirty="0"/>
                  <a:t>The architecture of the model consists of a </a:t>
                </a:r>
              </a:p>
              <a:p>
                <a:r>
                  <a:rPr lang="en-US" i="1" dirty="0"/>
                  <a:t>predictor</a:t>
                </a:r>
                <a:r>
                  <a:rPr lang="en-US" dirty="0"/>
                  <a:t> and an </a:t>
                </a:r>
                <a:r>
                  <a:rPr lang="en-US" i="1" dirty="0"/>
                  <a:t>adversary</a:t>
                </a:r>
                <a:r>
                  <a:rPr lang="en-US" dirty="0"/>
                  <a:t>. </a:t>
                </a:r>
              </a:p>
              <a:p>
                <a:endParaRPr lang="en-US" dirty="0"/>
              </a:p>
              <a:p>
                <a:pPr fontAlgn="base"/>
                <a:r>
                  <a:rPr lang="en-US" dirty="0"/>
                  <a:t>The predictor tries to infer the ground truth, </a:t>
                </a:r>
                <a14:m>
                  <m:oMath xmlns:m="http://schemas.openxmlformats.org/officeDocument/2006/math">
                    <m:r>
                      <a:rPr lang="en-US" b="0" i="1" smtClean="0">
                        <a:latin typeface="Cambria Math" panose="02040503050406030204" pitchFamily="18" charset="0"/>
                      </a:rPr>
                      <m:t>𝑌</m:t>
                    </m:r>
                  </m:oMath>
                </a14:m>
                <a:r>
                  <a:rPr lang="en-US" dirty="0"/>
                  <a:t>.</a:t>
                </a:r>
              </a:p>
              <a:p>
                <a:pPr fontAlgn="base"/>
                <a:endParaRPr lang="en-US" dirty="0"/>
              </a:p>
              <a:p>
                <a:pPr fontAlgn="base"/>
                <a:r>
                  <a:rPr lang="en-US" dirty="0"/>
                  <a:t>The adversary tries to infer the protected variable</a:t>
                </a:r>
              </a:p>
              <a:p>
                <a:pPr fontAlgn="base"/>
                <a14:m>
                  <m:oMath xmlns:m="http://schemas.openxmlformats.org/officeDocument/2006/math">
                    <m:r>
                      <a:rPr lang="en-US" b="0" i="1" smtClean="0">
                        <a:latin typeface="Cambria Math" panose="02040503050406030204" pitchFamily="18" charset="0"/>
                      </a:rPr>
                      <m:t>𝑍</m:t>
                    </m:r>
                  </m:oMath>
                </a14:m>
                <a:r>
                  <a:rPr lang="en-US" dirty="0"/>
                  <a:t>, given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a:t>
                </a:r>
              </a:p>
              <a:p>
                <a:pPr marL="1143000" lvl="1" indent="-457200" fontAlgn="base">
                  <a:buFont typeface="Wingdings" pitchFamily="2" charset="2"/>
                  <a:buChar char="Ø"/>
                </a:pPr>
                <a:r>
                  <a:rPr lang="en-US" sz="2800" dirty="0"/>
                  <a:t>demographic parity: we pass in only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oMath>
                </a14:m>
                <a:r>
                  <a:rPr lang="en-US" sz="2800" dirty="0"/>
                  <a:t> to the adversary</a:t>
                </a:r>
              </a:p>
              <a:p>
                <a:pPr marL="1143000" lvl="1" indent="-457200" fontAlgn="base">
                  <a:buFont typeface="Wingdings" pitchFamily="2" charset="2"/>
                  <a:buChar char="Ø"/>
                </a:pPr>
                <a:r>
                  <a:rPr lang="en-US" sz="2800" dirty="0"/>
                  <a:t>equality of odds: we pass in both </a:t>
                </a:r>
                <a14:m>
                  <m:oMath xmlns:m="http://schemas.openxmlformats.org/officeDocument/2006/math">
                    <m:acc>
                      <m:accPr>
                        <m:chr m:val="̂"/>
                        <m:ctrlPr>
                          <a:rPr lang="en-US" sz="2800" i="1" smtClean="0">
                            <a:latin typeface="Cambria Math" panose="02040503050406030204" pitchFamily="18" charset="0"/>
                          </a:rPr>
                        </m:ctrlPr>
                      </m:accPr>
                      <m:e>
                        <m:r>
                          <a:rPr lang="en-US" sz="2800" b="0" i="1" smtClean="0">
                            <a:latin typeface="Cambria Math" panose="02040503050406030204" pitchFamily="18" charset="0"/>
                          </a:rPr>
                          <m:t>𝑦</m:t>
                        </m:r>
                      </m:e>
                    </m:acc>
                  </m:oMath>
                </a14:m>
                <a:r>
                  <a:rPr lang="en-US" sz="2800" dirty="0"/>
                  <a:t> and </a:t>
                </a:r>
                <a14:m>
                  <m:oMath xmlns:m="http://schemas.openxmlformats.org/officeDocument/2006/math">
                    <m:r>
                      <a:rPr lang="en-US" sz="2800" b="0" i="1" smtClean="0">
                        <a:latin typeface="Cambria Math" panose="02040503050406030204" pitchFamily="18" charset="0"/>
                      </a:rPr>
                      <m:t>𝑦</m:t>
                    </m:r>
                  </m:oMath>
                </a14:m>
                <a:r>
                  <a:rPr lang="en-US" sz="2800" dirty="0"/>
                  <a:t> to the adversary</a:t>
                </a:r>
              </a:p>
              <a:p>
                <a:pPr marL="533400" lvl="1" indent="0" fontAlgn="base">
                  <a:buNone/>
                </a:pPr>
                <a:endParaRPr lang="en-US" sz="1800" dirty="0"/>
              </a:p>
              <a:p>
                <a:r>
                  <a:rPr lang="en-US" dirty="0"/>
                  <a:t>The loss functions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𝑃</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𝐴</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𝑧</m:t>
                        </m:r>
                      </m:e>
                    </m:acc>
                    <m:r>
                      <a:rPr lang="en-US" i="1">
                        <a:latin typeface="Cambria Math" panose="02040503050406030204" pitchFamily="18" charset="0"/>
                      </a:rPr>
                      <m:t>, </m:t>
                    </m:r>
                    <m:r>
                      <a:rPr lang="en-US" b="0" i="1" smtClean="0">
                        <a:latin typeface="Cambria Math" panose="02040503050406030204" pitchFamily="18" charset="0"/>
                      </a:rPr>
                      <m:t>𝑧</m:t>
                    </m:r>
                    <m:r>
                      <a:rPr lang="en-US" i="1">
                        <a:latin typeface="Cambria Math" panose="02040503050406030204" pitchFamily="18" charset="0"/>
                      </a:rPr>
                      <m:t>)</m:t>
                    </m:r>
                  </m:oMath>
                </a14:m>
                <a:r>
                  <a:rPr lang="en-US" dirty="0"/>
                  <a:t> for</a:t>
                </a:r>
              </a:p>
              <a:p>
                <a:r>
                  <a:rPr lang="en-US" dirty="0"/>
                  <a:t>predictor and adversary, respectively.</a:t>
                </a:r>
              </a:p>
              <a:p>
                <a:endParaRPr lang="en-US" b="1" dirty="0"/>
              </a:p>
              <a:p>
                <a:endParaRPr lang="en-US" b="1" dirty="0"/>
              </a:p>
              <a:p>
                <a:endParaRPr lang="en-US" b="1" dirty="0"/>
              </a:p>
              <a:p>
                <a:endParaRPr lang="en-US" b="1" dirty="0"/>
              </a:p>
              <a:p>
                <a:r>
                  <a:rPr lang="en-US" b="1" dirty="0"/>
                  <a:t>Training</a:t>
                </a:r>
              </a:p>
              <a:p>
                <a:endParaRPr lang="en-US" b="1" dirty="0"/>
              </a:p>
              <a:p>
                <a:r>
                  <a:rPr lang="en-US" dirty="0"/>
                  <a:t>We update the weights </a:t>
                </a:r>
                <a14:m>
                  <m:oMath xmlns:m="http://schemas.openxmlformats.org/officeDocument/2006/math">
                    <m:r>
                      <a:rPr lang="en-US" b="0" i="1" smtClean="0">
                        <a:latin typeface="Cambria Math" panose="02040503050406030204" pitchFamily="18" charset="0"/>
                      </a:rPr>
                      <m:t>𝑈</m:t>
                    </m:r>
                  </m:oMath>
                </a14:m>
                <a:r>
                  <a:rPr lang="en-US" dirty="0"/>
                  <a:t> of the adversary with</a:t>
                </a:r>
              </a:p>
              <a:p>
                <a:r>
                  <a:rPr lang="en-US" dirty="0"/>
                  <a:t>standard gradient descent on the loss function.</a:t>
                </a:r>
              </a:p>
              <a:p>
                <a:endParaRPr lang="en-US" dirty="0"/>
              </a:p>
              <a:p>
                <a:r>
                  <a:rPr lang="en-US" dirty="0"/>
                  <a:t>For the predictor, we update weights </a:t>
                </a:r>
                <a14:m>
                  <m:oMath xmlns:m="http://schemas.openxmlformats.org/officeDocument/2006/math">
                    <m:r>
                      <a:rPr lang="en-US" b="0" i="1" smtClean="0">
                        <a:latin typeface="Cambria Math" panose="02040503050406030204" pitchFamily="18" charset="0"/>
                      </a:rPr>
                      <m:t>𝑊</m:t>
                    </m:r>
                  </m:oMath>
                </a14:m>
                <a:r>
                  <a:rPr lang="en-US" dirty="0"/>
                  <a:t> according</a:t>
                </a:r>
              </a:p>
              <a:p>
                <a:r>
                  <a:rPr lang="en-US" dirty="0"/>
                  <a:t>to the following expression:</a:t>
                </a:r>
              </a:p>
              <a:p>
                <a:endParaRPr lang="en-US" dirty="0"/>
              </a:p>
              <a:p>
                <a:endParaRPr lang="en-US" dirty="0"/>
              </a:p>
              <a:p>
                <a:r>
                  <a:rPr lang="en-US" dirty="0"/>
                  <a:t>This is to prevent moving the weights </a:t>
                </a:r>
                <a14:m>
                  <m:oMath xmlns:m="http://schemas.openxmlformats.org/officeDocument/2006/math">
                    <m:r>
                      <a:rPr lang="en-US" i="1">
                        <a:latin typeface="Cambria Math" panose="02040503050406030204" pitchFamily="18" charset="0"/>
                      </a:rPr>
                      <m:t>𝑊</m:t>
                    </m:r>
                  </m:oMath>
                </a14:m>
                <a:r>
                  <a:rPr lang="en-US" dirty="0"/>
                  <a:t> in a</a:t>
                </a:r>
              </a:p>
              <a:p>
                <a:r>
                  <a:rPr lang="en-US" dirty="0"/>
                  <a:t>direction that decreases the adversary’s loss.</a:t>
                </a:r>
              </a:p>
              <a:p>
                <a:endParaRPr lang="en-US" dirty="0"/>
              </a:p>
              <a:p>
                <a:endParaRPr lang="en-US" dirty="0"/>
              </a:p>
              <a:p>
                <a:endParaRPr lang="en-US" dirty="0"/>
              </a:p>
              <a:p>
                <a:endParaRPr lang="en-US" dirty="0"/>
              </a:p>
              <a:p>
                <a:endParaRPr lang="en-US" dirty="0"/>
              </a:p>
              <a:p>
                <a:r>
                  <a:rPr lang="en-US" dirty="0"/>
                  <a:t>Adversarial training is very unstable, so careful</a:t>
                </a:r>
              </a:p>
              <a:p>
                <a:r>
                  <a:rPr lang="en-US" dirty="0"/>
                  <a:t>hyperparameter tuning is essential for obtaining a</a:t>
                </a:r>
              </a:p>
              <a:p>
                <a:r>
                  <a:rPr lang="en-US" dirty="0"/>
                  <a:t>well-performing model.</a:t>
                </a:r>
                <a:br>
                  <a:rPr lang="en-US" dirty="0"/>
                </a:br>
                <a:endParaRPr lang="en-US" dirty="0"/>
              </a:p>
              <a:p>
                <a:endParaRPr lang="en-US" dirty="0"/>
              </a:p>
              <a:p>
                <a:endParaRPr lang="en-US" b="1" dirty="0"/>
              </a:p>
            </p:txBody>
          </p:sp>
        </mc:Choice>
        <mc:Fallback xmlns="">
          <p:sp>
            <p:nvSpPr>
              <p:cNvPr id="62" name="Google Shape;62;p1"/>
              <p:cNvSpPr txBox="1">
                <a:spLocks noGrp="1" noRot="1" noChangeAspect="1" noMove="1" noResize="1" noEditPoints="1" noAdjustHandles="1" noChangeArrowheads="1" noChangeShapeType="1" noTextEdit="1"/>
              </p:cNvSpPr>
              <p:nvPr>
                <p:ph type="body" idx="16"/>
              </p:nvPr>
            </p:nvSpPr>
            <p:spPr>
              <a:xfrm>
                <a:off x="11430000" y="5671182"/>
                <a:ext cx="10058400" cy="22783140"/>
              </a:xfrm>
              <a:prstGeom prst="rect">
                <a:avLst/>
              </a:prstGeom>
              <a:blipFill>
                <a:blip r:embed="rId4"/>
                <a:stretch>
                  <a:fillRect/>
                </a:stretch>
              </a:blipFill>
              <a:ln>
                <a:noFill/>
              </a:ln>
            </p:spPr>
            <p:txBody>
              <a:bodyPr/>
              <a:lstStyle/>
              <a:p>
                <a:r>
                  <a:rPr lang="en-US">
                    <a:noFill/>
                  </a:rPr>
                  <a:t> </a:t>
                </a:r>
              </a:p>
            </p:txBody>
          </p:sp>
        </mc:Fallback>
      </mc:AlternateContent>
      <p:sp>
        <p:nvSpPr>
          <p:cNvPr id="64" name="Google Shape;64;p1"/>
          <p:cNvSpPr txBox="1">
            <a:spLocks noGrp="1"/>
          </p:cNvSpPr>
          <p:nvPr>
            <p:ph type="body" idx="18"/>
          </p:nvPr>
        </p:nvSpPr>
        <p:spPr>
          <a:xfrm>
            <a:off x="33494133" y="5671182"/>
            <a:ext cx="10058400" cy="17481689"/>
          </a:xfrm>
          <a:prstGeom prst="rect">
            <a:avLst/>
          </a:prstGeom>
          <a:noFill/>
          <a:ln>
            <a:noFill/>
          </a:ln>
        </p:spPr>
        <p:txBody>
          <a:bodyPr spcFirstLastPara="1" wrap="square" lIns="365750" tIns="365750" rIns="365750" bIns="365750" anchor="t" anchorCtr="0">
            <a:spAutoFit/>
          </a:bodyPr>
          <a:lstStyle/>
          <a:p>
            <a:pPr marL="0" indent="0">
              <a:spcBef>
                <a:spcPts val="0"/>
              </a:spcBef>
            </a:pPr>
            <a:r>
              <a:rPr lang="en-US" dirty="0"/>
              <a:t>We train six different variations of logistic regression model, with some combination of balancing the datasets, removing the proxy variables and adversarial debiasing model, and report accuracy and various fairness metrics on test dataset for each metric.</a:t>
            </a:r>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marL="0" indent="0">
              <a:spcBef>
                <a:spcPts val="0"/>
              </a:spcBef>
            </a:pPr>
            <a:endParaRPr lang="en-US" dirty="0"/>
          </a:p>
          <a:p>
            <a:pPr lvl="0" indent="-457200">
              <a:spcBef>
                <a:spcPts val="0"/>
              </a:spcBef>
              <a:buFont typeface="Wingdings" pitchFamily="2" charset="2"/>
              <a:buChar char="Ø"/>
            </a:pPr>
            <a:r>
              <a:rPr lang="en-US" dirty="0"/>
              <a:t>We find that we achieve the highest accuracy of 79.5% on the baseline model.</a:t>
            </a:r>
          </a:p>
          <a:p>
            <a:pPr lvl="0" indent="-457200">
              <a:spcBef>
                <a:spcPts val="0"/>
              </a:spcBef>
              <a:buFont typeface="Wingdings" pitchFamily="2" charset="2"/>
              <a:buChar char="Ø"/>
            </a:pPr>
            <a:r>
              <a:rPr lang="en-US" dirty="0"/>
              <a:t>Removing proxy attributes leads to lower average odds difference but also leads to lower accuracy as proxy variables may be useful indicators of income.</a:t>
            </a:r>
          </a:p>
          <a:p>
            <a:pPr lvl="0" indent="-457200">
              <a:spcBef>
                <a:spcPts val="0"/>
              </a:spcBef>
              <a:buFont typeface="Wingdings" pitchFamily="2" charset="2"/>
              <a:buChar char="Ø"/>
            </a:pPr>
            <a:r>
              <a:rPr lang="en-US" dirty="0"/>
              <a:t>Balancing the dataset and removing proxy variables leads to fairest outcomes but also the lowest accuracy. Thus, we see a tradeoff between accuracy and fairness.</a:t>
            </a:r>
          </a:p>
          <a:p>
            <a:pPr lvl="0" indent="-457200">
              <a:spcBef>
                <a:spcPts val="0"/>
              </a:spcBef>
              <a:buFont typeface="Wingdings" pitchFamily="2" charset="2"/>
              <a:buChar char="Ø"/>
            </a:pPr>
            <a:r>
              <a:rPr lang="en-US" dirty="0"/>
              <a:t>Adversarial model led to poor fairness results due to issues with finetuning hyperparameters.</a:t>
            </a:r>
          </a:p>
        </p:txBody>
      </p:sp>
      <p:sp>
        <p:nvSpPr>
          <p:cNvPr id="65" name="Google Shape;65;p1"/>
          <p:cNvSpPr txBox="1">
            <a:spLocks noGrp="1"/>
          </p:cNvSpPr>
          <p:nvPr>
            <p:ph type="body" idx="19"/>
          </p:nvPr>
        </p:nvSpPr>
        <p:spPr>
          <a:xfrm>
            <a:off x="33390813" y="23656021"/>
            <a:ext cx="10058400" cy="5663069"/>
          </a:xfrm>
          <a:prstGeom prst="rect">
            <a:avLst/>
          </a:prstGeom>
          <a:noFill/>
          <a:ln>
            <a:noFill/>
          </a:ln>
        </p:spPr>
        <p:txBody>
          <a:bodyPr spcFirstLastPara="1" wrap="square" lIns="365750" tIns="365750" rIns="365750" bIns="365750" anchor="t" anchorCtr="0">
            <a:spAutoFit/>
          </a:bodyPr>
          <a:lstStyle/>
          <a:p>
            <a:pPr marL="0" lvl="0" indent="0" algn="l" rtl="0">
              <a:spcBef>
                <a:spcPts val="0"/>
              </a:spcBef>
              <a:spcAft>
                <a:spcPts val="0"/>
              </a:spcAft>
              <a:buClr>
                <a:schemeClr val="dk1"/>
              </a:buClr>
              <a:buSzPts val="3200"/>
              <a:buNone/>
            </a:pPr>
            <a:r>
              <a:rPr lang="en-US" dirty="0"/>
              <a:t>Based on the above results, we conclude that in fact adversarial debiasing is not superior to simpler conventional approaches. Not only can we achieve good performance with the simpler methods, but achieving good performance with the adversarial model is unreasonably challenging, which makes it impractical as a standard method. That being said, debiasing machine learning algorithms in general is not yet a solved problem, and there is plenty more research to be done.</a:t>
            </a:r>
            <a:endParaRPr dirty="0"/>
          </a:p>
        </p:txBody>
      </p:sp>
      <p:sp>
        <p:nvSpPr>
          <p:cNvPr id="66" name="Google Shape;66;p1"/>
          <p:cNvSpPr txBox="1">
            <a:spLocks noGrp="1"/>
          </p:cNvSpPr>
          <p:nvPr>
            <p:ph type="body" idx="20"/>
          </p:nvPr>
        </p:nvSpPr>
        <p:spPr>
          <a:xfrm>
            <a:off x="33218362" y="29319090"/>
            <a:ext cx="10058400" cy="2686869"/>
          </a:xfrm>
          <a:prstGeom prst="rect">
            <a:avLst/>
          </a:prstGeom>
          <a:noFill/>
          <a:ln>
            <a:noFill/>
          </a:ln>
        </p:spPr>
        <p:txBody>
          <a:bodyPr spcFirstLastPara="1" wrap="square" lIns="365750" tIns="365750" rIns="365750" bIns="365750" anchor="t" anchorCtr="0">
            <a:spAutoFit/>
          </a:bodyPr>
          <a:lstStyle/>
          <a:p>
            <a:pPr marL="457200" marR="76200" lvl="0" indent="-330200" algn="l" rtl="0">
              <a:lnSpc>
                <a:spcPct val="115000"/>
              </a:lnSpc>
              <a:spcBef>
                <a:spcPts val="3600"/>
              </a:spcBef>
              <a:spcAft>
                <a:spcPts val="0"/>
              </a:spcAft>
              <a:buClr>
                <a:srgbClr val="222222"/>
              </a:buClr>
              <a:buSzPts val="1600"/>
              <a:buChar char="●"/>
            </a:pPr>
            <a:r>
              <a:rPr lang="en-US" sz="2800" dirty="0">
                <a:solidFill>
                  <a:srgbClr val="222222"/>
                </a:solidFill>
              </a:rPr>
              <a:t>Zhang, Brian Hu, et al. “Mitigating Unwanted Biases with Adversarial Learning.” </a:t>
            </a:r>
            <a:r>
              <a:rPr lang="en-US" sz="2800" i="1" dirty="0">
                <a:solidFill>
                  <a:srgbClr val="222222"/>
                </a:solidFill>
              </a:rPr>
              <a:t>ArXiv:1801.07593 [Cs]</a:t>
            </a:r>
            <a:r>
              <a:rPr lang="en-US" sz="2800" dirty="0">
                <a:solidFill>
                  <a:srgbClr val="222222"/>
                </a:solidFill>
              </a:rPr>
              <a:t>, Jan. 2018. </a:t>
            </a:r>
            <a:r>
              <a:rPr lang="en-US" sz="2800" i="1" dirty="0" err="1">
                <a:solidFill>
                  <a:srgbClr val="222222"/>
                </a:solidFill>
              </a:rPr>
              <a:t>arXiv.org</a:t>
            </a:r>
            <a:r>
              <a:rPr lang="en-US" sz="2800" dirty="0">
                <a:solidFill>
                  <a:srgbClr val="222222"/>
                </a:solidFill>
              </a:rPr>
              <a:t>, </a:t>
            </a:r>
            <a:r>
              <a:rPr lang="en-US" sz="2800" u="sng" dirty="0">
                <a:solidFill>
                  <a:schemeClr val="hlink"/>
                </a:solidFill>
                <a:hlinkClick r:id="rId5"/>
              </a:rPr>
              <a:t>http://arxiv.org/abs/1801.07593</a:t>
            </a:r>
            <a:r>
              <a:rPr lang="en-US" sz="2800" dirty="0">
                <a:solidFill>
                  <a:srgbClr val="222222"/>
                </a:solidFill>
              </a:rPr>
              <a:t>.</a:t>
            </a:r>
            <a:endParaRPr sz="2800" dirty="0">
              <a:solidFill>
                <a:srgbClr val="222222"/>
              </a:solidFill>
              <a:highlight>
                <a:srgbClr val="F6F6F6"/>
              </a:highlight>
            </a:endParaRPr>
          </a:p>
        </p:txBody>
      </p:sp>
      <p:sp>
        <p:nvSpPr>
          <p:cNvPr id="67" name="Google Shape;67;p1"/>
          <p:cNvSpPr txBox="1"/>
          <p:nvPr/>
        </p:nvSpPr>
        <p:spPr>
          <a:xfrm>
            <a:off x="456500" y="14590304"/>
            <a:ext cx="100584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1F3864"/>
              </a:buClr>
              <a:buSzPts val="3000"/>
              <a:buFont typeface="Arial"/>
              <a:buNone/>
            </a:pPr>
            <a:r>
              <a:rPr lang="en-US" sz="3000" b="1" dirty="0">
                <a:solidFill>
                  <a:schemeClr val="tx1"/>
                </a:solidFill>
              </a:rPr>
              <a:t> Quantifying Fairness</a:t>
            </a:r>
            <a:endParaRPr dirty="0">
              <a:solidFill>
                <a:schemeClr val="tx1"/>
              </a:solidFill>
            </a:endParaRPr>
          </a:p>
        </p:txBody>
      </p:sp>
      <p:pic>
        <p:nvPicPr>
          <p:cNvPr id="68" name="Google Shape;68;p1"/>
          <p:cNvPicPr preferRelativeResize="0"/>
          <p:nvPr/>
        </p:nvPicPr>
        <p:blipFill>
          <a:blip r:embed="rId6">
            <a:alphaModFix/>
          </a:blip>
          <a:stretch>
            <a:fillRect/>
          </a:stretch>
        </p:blipFill>
        <p:spPr>
          <a:xfrm>
            <a:off x="12797192" y="22557340"/>
            <a:ext cx="6854698" cy="1606750"/>
          </a:xfrm>
          <a:prstGeom prst="rect">
            <a:avLst/>
          </a:prstGeom>
          <a:noFill/>
          <a:ln>
            <a:noFill/>
          </a:ln>
        </p:spPr>
      </p:pic>
      <p:pic>
        <p:nvPicPr>
          <p:cNvPr id="69" name="Google Shape;69;p1"/>
          <p:cNvPicPr preferRelativeResize="0"/>
          <p:nvPr/>
        </p:nvPicPr>
        <p:blipFill>
          <a:blip r:embed="rId7">
            <a:alphaModFix/>
          </a:blip>
          <a:stretch>
            <a:fillRect/>
          </a:stretch>
        </p:blipFill>
        <p:spPr>
          <a:xfrm>
            <a:off x="12717027" y="13661872"/>
            <a:ext cx="7484346" cy="1606750"/>
          </a:xfrm>
          <a:prstGeom prst="rect">
            <a:avLst/>
          </a:prstGeom>
          <a:noFill/>
          <a:ln>
            <a:noFill/>
          </a:ln>
        </p:spPr>
      </p:pic>
      <p:sp>
        <p:nvSpPr>
          <p:cNvPr id="29" name="Google Shape;67;p1">
            <a:extLst>
              <a:ext uri="{FF2B5EF4-FFF2-40B4-BE49-F238E27FC236}">
                <a16:creationId xmlns:a16="http://schemas.microsoft.com/office/drawing/2014/main" id="{C1B235E8-0DF1-3842-9782-531F07EDE262}"/>
              </a:ext>
            </a:extLst>
          </p:cNvPr>
          <p:cNvSpPr txBox="1"/>
          <p:nvPr/>
        </p:nvSpPr>
        <p:spPr>
          <a:xfrm>
            <a:off x="511725" y="25841019"/>
            <a:ext cx="100584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1F3864"/>
              </a:buClr>
              <a:buSzPts val="3000"/>
              <a:buFont typeface="Arial"/>
              <a:buNone/>
            </a:pPr>
            <a:r>
              <a:rPr lang="en-US" sz="3000" b="1" dirty="0">
                <a:solidFill>
                  <a:schemeClr val="tx1"/>
                </a:solidFill>
              </a:rPr>
              <a:t> Dataset</a:t>
            </a:r>
            <a:endParaRPr dirty="0">
              <a:solidFill>
                <a:schemeClr val="tx1"/>
              </a:solidFill>
            </a:endParaRPr>
          </a:p>
        </p:txBody>
      </p:sp>
      <p:sp>
        <p:nvSpPr>
          <p:cNvPr id="32" name="Google Shape;60;p1">
            <a:extLst>
              <a:ext uri="{FF2B5EF4-FFF2-40B4-BE49-F238E27FC236}">
                <a16:creationId xmlns:a16="http://schemas.microsoft.com/office/drawing/2014/main" id="{65687624-23E3-C649-8671-CD42B8ABC411}"/>
              </a:ext>
            </a:extLst>
          </p:cNvPr>
          <p:cNvSpPr txBox="1">
            <a:spLocks/>
          </p:cNvSpPr>
          <p:nvPr/>
        </p:nvSpPr>
        <p:spPr>
          <a:xfrm>
            <a:off x="456500" y="23230072"/>
            <a:ext cx="10058400" cy="2708414"/>
          </a:xfrm>
          <a:prstGeom prst="rect">
            <a:avLst/>
          </a:prstGeom>
          <a:noFill/>
          <a:ln>
            <a:noFill/>
          </a:ln>
        </p:spPr>
        <p:txBody>
          <a:bodyPr spcFirstLastPara="1" wrap="square" lIns="365750" tIns="365750" rIns="365750" bIns="36575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pPr marL="0" indent="0">
              <a:spcBef>
                <a:spcPts val="0"/>
              </a:spcBef>
            </a:pPr>
            <a:r>
              <a:rPr lang="en-US" dirty="0"/>
              <a:t>To understand why the above notions of fairness are useful, think of demographic parity as mitigating bias in the data, and think of equality of odds as mitigating bias in the prediction algorithm.</a:t>
            </a:r>
          </a:p>
        </p:txBody>
      </p:sp>
      <p:sp>
        <p:nvSpPr>
          <p:cNvPr id="33" name="Google Shape;60;p1">
            <a:extLst>
              <a:ext uri="{FF2B5EF4-FFF2-40B4-BE49-F238E27FC236}">
                <a16:creationId xmlns:a16="http://schemas.microsoft.com/office/drawing/2014/main" id="{332E1285-B994-9740-9EA2-8D8E7E6A8A41}"/>
              </a:ext>
            </a:extLst>
          </p:cNvPr>
          <p:cNvSpPr txBox="1">
            <a:spLocks/>
          </p:cNvSpPr>
          <p:nvPr/>
        </p:nvSpPr>
        <p:spPr>
          <a:xfrm>
            <a:off x="441987" y="26268677"/>
            <a:ext cx="10058400" cy="5170626"/>
          </a:xfrm>
          <a:prstGeom prst="rect">
            <a:avLst/>
          </a:prstGeom>
          <a:noFill/>
          <a:ln>
            <a:noFill/>
          </a:ln>
        </p:spPr>
        <p:txBody>
          <a:bodyPr spcFirstLastPara="1" wrap="square" lIns="365750" tIns="365750" rIns="365750" bIns="36575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pPr marL="0" indent="0">
              <a:spcBef>
                <a:spcPts val="0"/>
              </a:spcBef>
            </a:pPr>
            <a:r>
              <a:rPr lang="en-US" b="1" dirty="0"/>
              <a:t>UCI</a:t>
            </a:r>
            <a:r>
              <a:rPr lang="en-US" dirty="0"/>
              <a:t> </a:t>
            </a:r>
            <a:r>
              <a:rPr lang="en-US" b="1" dirty="0"/>
              <a:t>Adult</a:t>
            </a:r>
            <a:r>
              <a:rPr lang="en-US" dirty="0"/>
              <a:t>: The classification task is to predict whether the income &gt; 50K given various attributes of a person which includes:</a:t>
            </a:r>
          </a:p>
          <a:p>
            <a:pPr indent="-457200">
              <a:spcBef>
                <a:spcPts val="0"/>
              </a:spcBef>
              <a:buFont typeface="Wingdings" pitchFamily="2" charset="2"/>
              <a:buChar char="Ø"/>
            </a:pPr>
            <a:r>
              <a:rPr lang="en-US" dirty="0"/>
              <a:t>categorical attributes such as education, occupation, age, nationality, marital status, gender, race etc. </a:t>
            </a:r>
          </a:p>
          <a:p>
            <a:pPr indent="-457200">
              <a:spcBef>
                <a:spcPts val="0"/>
              </a:spcBef>
              <a:buFont typeface="Wingdings" pitchFamily="2" charset="2"/>
              <a:buChar char="Ø"/>
            </a:pPr>
            <a:r>
              <a:rPr lang="en-US" dirty="0"/>
              <a:t>continuous attributes such as number of education years, capital gain, hours per week etc. </a:t>
            </a:r>
          </a:p>
        </p:txBody>
      </p:sp>
      <p:pic>
        <p:nvPicPr>
          <p:cNvPr id="5" name="Picture 4">
            <a:extLst>
              <a:ext uri="{FF2B5EF4-FFF2-40B4-BE49-F238E27FC236}">
                <a16:creationId xmlns:a16="http://schemas.microsoft.com/office/drawing/2014/main" id="{BD7F1FB3-5AB2-6148-A961-411C1CE8C142}"/>
              </a:ext>
            </a:extLst>
          </p:cNvPr>
          <p:cNvPicPr>
            <a:picLocks noChangeAspect="1"/>
          </p:cNvPicPr>
          <p:nvPr/>
        </p:nvPicPr>
        <p:blipFill>
          <a:blip r:embed="rId8"/>
          <a:stretch>
            <a:fillRect/>
          </a:stretch>
        </p:blipFill>
        <p:spPr>
          <a:xfrm>
            <a:off x="12636860" y="19793369"/>
            <a:ext cx="7015030" cy="585981"/>
          </a:xfrm>
          <a:prstGeom prst="rect">
            <a:avLst/>
          </a:prstGeom>
        </p:spPr>
      </p:pic>
      <p:sp>
        <p:nvSpPr>
          <p:cNvPr id="36" name="Google Shape;54;p1">
            <a:extLst>
              <a:ext uri="{FF2B5EF4-FFF2-40B4-BE49-F238E27FC236}">
                <a16:creationId xmlns:a16="http://schemas.microsoft.com/office/drawing/2014/main" id="{7C8E5A5B-5878-C24D-B5BB-6A6A1141BE38}"/>
              </a:ext>
            </a:extLst>
          </p:cNvPr>
          <p:cNvSpPr txBox="1">
            <a:spLocks/>
          </p:cNvSpPr>
          <p:nvPr/>
        </p:nvSpPr>
        <p:spPr>
          <a:xfrm>
            <a:off x="11071336" y="26798413"/>
            <a:ext cx="10059099" cy="58473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457200" marR="0" lvl="0" indent="-228600" algn="ctr" rtl="0">
              <a:lnSpc>
                <a:spcPct val="100000"/>
              </a:lnSpc>
              <a:spcBef>
                <a:spcPts val="600"/>
              </a:spcBef>
              <a:spcAft>
                <a:spcPts val="0"/>
              </a:spcAft>
              <a:buClr>
                <a:srgbClr val="1F3864"/>
              </a:buClr>
              <a:buSzPts val="3000"/>
              <a:buFont typeface="Arial"/>
              <a:buNone/>
              <a:defRPr sz="3000" b="1" i="0" u="none" strike="noStrike" cap="none">
                <a:solidFill>
                  <a:srgbClr val="1F3864"/>
                </a:solidFill>
                <a:latin typeface="Arial"/>
                <a:ea typeface="Arial"/>
                <a:cs typeface="Arial"/>
                <a:sym typeface="Arial"/>
              </a:defRPr>
            </a:lvl1pPr>
            <a:lvl2pPr marL="914400" marR="0" lvl="1"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pPr marL="0" indent="0">
              <a:spcBef>
                <a:spcPts val="0"/>
              </a:spcBef>
            </a:pPr>
            <a:r>
              <a:rPr lang="en-US" sz="3200" dirty="0"/>
              <a:t>Goal</a:t>
            </a:r>
          </a:p>
        </p:txBody>
      </p:sp>
      <p:sp>
        <p:nvSpPr>
          <p:cNvPr id="37" name="Google Shape;60;p1">
            <a:extLst>
              <a:ext uri="{FF2B5EF4-FFF2-40B4-BE49-F238E27FC236}">
                <a16:creationId xmlns:a16="http://schemas.microsoft.com/office/drawing/2014/main" id="{1B707272-2767-7041-83F5-951BB4B9C6B2}"/>
              </a:ext>
            </a:extLst>
          </p:cNvPr>
          <p:cNvSpPr txBox="1">
            <a:spLocks/>
          </p:cNvSpPr>
          <p:nvPr/>
        </p:nvSpPr>
        <p:spPr>
          <a:xfrm>
            <a:off x="11391900" y="27075412"/>
            <a:ext cx="10058400" cy="3693299"/>
          </a:xfrm>
          <a:prstGeom prst="rect">
            <a:avLst/>
          </a:prstGeom>
          <a:noFill/>
          <a:ln>
            <a:noFill/>
          </a:ln>
        </p:spPr>
        <p:txBody>
          <a:bodyPr spcFirstLastPara="1" wrap="square" lIns="365750" tIns="365750" rIns="365750" bIns="36575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914400" marR="0" lvl="1"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6pPr>
            <a:lvl7pPr marL="3200400" marR="0" lvl="6"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7pPr>
            <a:lvl8pPr marL="3657600" marR="0" lvl="7"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8pPr>
            <a:lvl9pPr marL="4114800" marR="0" lvl="8" indent="-1312354" algn="l" rtl="0">
              <a:lnSpc>
                <a:spcPct val="100000"/>
              </a:lnSpc>
              <a:spcBef>
                <a:spcPts val="3413"/>
              </a:spcBef>
              <a:spcAft>
                <a:spcPts val="0"/>
              </a:spcAft>
              <a:buClr>
                <a:schemeClr val="dk1"/>
              </a:buClr>
              <a:buSzPts val="17067"/>
              <a:buFont typeface="Arial"/>
              <a:buChar char="•"/>
              <a:defRPr sz="17067" b="0" i="0" u="none" strike="noStrike" cap="none">
                <a:solidFill>
                  <a:schemeClr val="dk1"/>
                </a:solidFill>
                <a:latin typeface="Arial"/>
                <a:ea typeface="Arial"/>
                <a:cs typeface="Arial"/>
                <a:sym typeface="Arial"/>
              </a:defRPr>
            </a:lvl9pPr>
          </a:lstStyle>
          <a:p>
            <a:pPr marL="0" indent="0">
              <a:spcBef>
                <a:spcPts val="0"/>
              </a:spcBef>
            </a:pPr>
            <a:r>
              <a:rPr lang="en-US" dirty="0"/>
              <a:t>We aim to evaluate the effectiveness of the adversarial model; in particular, we want to show whether adversarial debiasing is the best approach for decreasing bias while maintaining accuracy, or if other simpler approaches can achieve comparable performance.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60FDBF3-30F4-9C41-9A13-9213335E9487}"/>
                  </a:ext>
                </a:extLst>
              </p:cNvPr>
              <p:cNvGraphicFramePr>
                <a:graphicFrameLocks noGrp="1"/>
              </p:cNvGraphicFramePr>
              <p:nvPr>
                <p:extLst/>
              </p:nvPr>
            </p:nvGraphicFramePr>
            <p:xfrm>
              <a:off x="33532838" y="9294532"/>
              <a:ext cx="9743924" cy="7108442"/>
            </p:xfrm>
            <a:graphic>
              <a:graphicData uri="http://schemas.openxmlformats.org/drawingml/2006/table">
                <a:tbl>
                  <a:tblPr firstRow="1" bandRow="1">
                    <a:tableStyleId>{182F5668-27D5-43DE-B777-4D52C2F09BF5}</a:tableStyleId>
                  </a:tblPr>
                  <a:tblGrid>
                    <a:gridCol w="1976525">
                      <a:extLst>
                        <a:ext uri="{9D8B030D-6E8A-4147-A177-3AD203B41FA5}">
                          <a16:colId xmlns:a16="http://schemas.microsoft.com/office/drawing/2014/main" val="3993009316"/>
                        </a:ext>
                      </a:extLst>
                    </a:gridCol>
                    <a:gridCol w="1647104">
                      <a:extLst>
                        <a:ext uri="{9D8B030D-6E8A-4147-A177-3AD203B41FA5}">
                          <a16:colId xmlns:a16="http://schemas.microsoft.com/office/drawing/2014/main" val="2291016207"/>
                        </a:ext>
                      </a:extLst>
                    </a:gridCol>
                    <a:gridCol w="2020448">
                      <a:extLst>
                        <a:ext uri="{9D8B030D-6E8A-4147-A177-3AD203B41FA5}">
                          <a16:colId xmlns:a16="http://schemas.microsoft.com/office/drawing/2014/main" val="1465966764"/>
                        </a:ext>
                      </a:extLst>
                    </a:gridCol>
                    <a:gridCol w="2349869">
                      <a:extLst>
                        <a:ext uri="{9D8B030D-6E8A-4147-A177-3AD203B41FA5}">
                          <a16:colId xmlns:a16="http://schemas.microsoft.com/office/drawing/2014/main" val="669659498"/>
                        </a:ext>
                      </a:extLst>
                    </a:gridCol>
                    <a:gridCol w="1749978">
                      <a:extLst>
                        <a:ext uri="{9D8B030D-6E8A-4147-A177-3AD203B41FA5}">
                          <a16:colId xmlns:a16="http://schemas.microsoft.com/office/drawing/2014/main" val="3560039979"/>
                        </a:ext>
                      </a:extLst>
                    </a:gridCol>
                  </a:tblGrid>
                  <a:tr h="1596380">
                    <a:tc>
                      <a:txBody>
                        <a:bodyPr/>
                        <a:lstStyle/>
                        <a:p>
                          <a:pPr algn="ctr"/>
                          <a:r>
                            <a:rPr lang="en-US" sz="2000" dirty="0"/>
                            <a:t>Models</a:t>
                          </a:r>
                        </a:p>
                      </a:txBody>
                      <a:tcPr anchor="ctr"/>
                    </a:tc>
                    <a:tc>
                      <a:txBody>
                        <a:bodyPr/>
                        <a:lstStyle/>
                        <a:p>
                          <a:r>
                            <a:rPr lang="en-US" sz="2000" dirty="0"/>
                            <a:t>Accuracy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Demographic Parity Difference</a:t>
                          </a:r>
                        </a:p>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(FPR Difference, FNR  Difference)</a:t>
                          </a:r>
                        </a:p>
                        <a:p>
                          <a:endParaRPr lang="en-US" sz="2000" dirty="0"/>
                        </a:p>
                      </a:txBody>
                      <a:tcPr anchor="ctr"/>
                    </a:tc>
                    <a:tc>
                      <a:txBody>
                        <a:bodyPr/>
                        <a:lstStyle/>
                        <a:p>
                          <a:r>
                            <a:rPr lang="en-US" sz="2000" dirty="0"/>
                            <a:t>Average Odds Difference</a:t>
                          </a:r>
                        </a:p>
                      </a:txBody>
                      <a:tcPr anchor="ctr"/>
                    </a:tc>
                    <a:extLst>
                      <a:ext uri="{0D108BD9-81ED-4DB2-BD59-A6C34878D82A}">
                        <a16:rowId xmlns:a16="http://schemas.microsoft.com/office/drawing/2014/main" val="1532720390"/>
                      </a:ext>
                    </a:extLst>
                  </a:tr>
                  <a:tr h="863700">
                    <a:tc>
                      <a:txBody>
                        <a:bodyPr/>
                        <a:lstStyle/>
                        <a:p>
                          <a:pPr algn="ctr"/>
                          <a:r>
                            <a:rPr lang="en-US" sz="2000" b="1" dirty="0"/>
                            <a:t>Baseline </a:t>
                          </a:r>
                        </a:p>
                      </a:txBody>
                      <a:tcPr anchor="ctr"/>
                    </a:tc>
                    <a:tc>
                      <a:txBody>
                        <a:bodyPr/>
                        <a:lstStyle/>
                        <a:p>
                          <a:pPr algn="ctr"/>
                          <a:r>
                            <a:rPr lang="en-US" sz="2000" dirty="0"/>
                            <a:t>79.5%</a:t>
                          </a:r>
                        </a:p>
                      </a:txBody>
                      <a:tcPr anchor="ctr"/>
                    </a:tc>
                    <a:tc>
                      <a:txBody>
                        <a:bodyPr/>
                        <a:lstStyle/>
                        <a:p>
                          <a:pPr algn="ctr"/>
                          <a:r>
                            <a:rPr lang="en-US" sz="2000" dirty="0"/>
                            <a:t>-0.378</a:t>
                          </a:r>
                        </a:p>
                      </a:txBody>
                      <a:tcPr anchor="ctr"/>
                    </a:tc>
                    <a:tc>
                      <a:txBody>
                        <a:bodyPr/>
                        <a:lstStyle/>
                        <a:p>
                          <a:pPr algn="ctr"/>
                          <a:r>
                            <a:rPr lang="en-US" sz="2000" dirty="0"/>
                            <a:t>(-0.245, 0.199)</a:t>
                          </a:r>
                        </a:p>
                      </a:txBody>
                      <a:tcPr anchor="ctr"/>
                    </a:tc>
                    <a:tc>
                      <a:txBody>
                        <a:bodyPr/>
                        <a:lstStyle/>
                        <a:p>
                          <a:pPr algn="ctr"/>
                          <a:r>
                            <a:rPr lang="en-US" sz="2000" dirty="0"/>
                            <a:t>-0.222</a:t>
                          </a:r>
                        </a:p>
                      </a:txBody>
                      <a:tcPr anchor="ctr"/>
                    </a:tc>
                    <a:extLst>
                      <a:ext uri="{0D108BD9-81ED-4DB2-BD59-A6C34878D82A}">
                        <a16:rowId xmlns:a16="http://schemas.microsoft.com/office/drawing/2014/main" val="429052839"/>
                      </a:ext>
                    </a:extLst>
                  </a:tr>
                  <a:tr h="863700">
                    <a:tc>
                      <a:txBody>
                        <a:bodyPr/>
                        <a:lstStyle/>
                        <a:p>
                          <a:pPr algn="ctr"/>
                          <a:r>
                            <a:rPr lang="en-US" sz="2000" b="1" dirty="0"/>
                            <a:t>No Proxies</a:t>
                          </a:r>
                        </a:p>
                      </a:txBody>
                      <a:tcPr anchor="ctr"/>
                    </a:tc>
                    <a:tc>
                      <a:txBody>
                        <a:bodyPr/>
                        <a:lstStyle/>
                        <a:p>
                          <a:pPr algn="ctr"/>
                          <a:r>
                            <a:rPr lang="en-US" sz="2000" dirty="0"/>
                            <a:t>75.3%</a:t>
                          </a:r>
                        </a:p>
                      </a:txBody>
                      <a:tcPr anchor="ctr"/>
                    </a:tc>
                    <a:tc>
                      <a:txBody>
                        <a:bodyPr/>
                        <a:lstStyle/>
                        <a:p>
                          <a:pPr algn="ctr"/>
                          <a:r>
                            <a:rPr lang="en-US" sz="2000" dirty="0"/>
                            <a:t>-0.230</a:t>
                          </a:r>
                        </a:p>
                      </a:txBody>
                      <a:tcPr anchor="ctr"/>
                    </a:tc>
                    <a:tc>
                      <a:txBody>
                        <a:bodyPr/>
                        <a:lstStyle/>
                        <a:p>
                          <a:pPr algn="ctr"/>
                          <a:r>
                            <a:rPr lang="en-US" sz="2000" dirty="0"/>
                            <a:t>(-0.12, 0.040)</a:t>
                          </a:r>
                        </a:p>
                      </a:txBody>
                      <a:tcPr anchor="ctr"/>
                    </a:tc>
                    <a:tc>
                      <a:txBody>
                        <a:bodyPr/>
                        <a:lstStyle/>
                        <a:p>
                          <a:pPr algn="ctr"/>
                          <a:r>
                            <a:rPr lang="en-US" sz="2000" dirty="0"/>
                            <a:t>-0.082</a:t>
                          </a:r>
                        </a:p>
                      </a:txBody>
                      <a:tcPr anchor="ctr"/>
                    </a:tc>
                    <a:extLst>
                      <a:ext uri="{0D108BD9-81ED-4DB2-BD59-A6C34878D82A}">
                        <a16:rowId xmlns:a16="http://schemas.microsoft.com/office/drawing/2014/main" val="1194676324"/>
                      </a:ext>
                    </a:extLst>
                  </a:tr>
                  <a:tr h="863700">
                    <a:tc>
                      <a:txBody>
                        <a:bodyPr/>
                        <a:lstStyle/>
                        <a:p>
                          <a:pPr algn="ctr"/>
                          <a:r>
                            <a:rPr lang="en-US" sz="2000" b="1" dirty="0"/>
                            <a:t>Balanced </a:t>
                          </a:r>
                        </a:p>
                      </a:txBody>
                      <a:tcPr anchor="ctr"/>
                    </a:tc>
                    <a:tc>
                      <a:txBody>
                        <a:bodyPr/>
                        <a:lstStyle/>
                        <a:p>
                          <a:pPr algn="ctr"/>
                          <a:r>
                            <a:rPr lang="en-US" sz="2000" dirty="0"/>
                            <a:t>77.8%</a:t>
                          </a:r>
                        </a:p>
                      </a:txBody>
                      <a:tcPr anchor="ctr"/>
                    </a:tc>
                    <a:tc>
                      <a:txBody>
                        <a:bodyPr/>
                        <a:lstStyle/>
                        <a:p>
                          <a:pPr algn="ctr"/>
                          <a:r>
                            <a:rPr lang="en-US" sz="2000" dirty="0"/>
                            <a:t>-0.165</a:t>
                          </a:r>
                        </a:p>
                      </a:txBody>
                      <a:tcPr anchor="ctr"/>
                    </a:tc>
                    <a:tc>
                      <a:txBody>
                        <a:bodyPr/>
                        <a:lstStyle/>
                        <a:p>
                          <a:pPr algn="ctr"/>
                          <a:r>
                            <a:rPr lang="en-US" sz="2000" dirty="0"/>
                            <a:t>(-0.248, 0.089)</a:t>
                          </a:r>
                        </a:p>
                      </a:txBody>
                      <a:tcPr anchor="ctr"/>
                    </a:tc>
                    <a:tc>
                      <a:txBody>
                        <a:bodyPr/>
                        <a:lstStyle/>
                        <a:p>
                          <a:pPr algn="ctr"/>
                          <a:r>
                            <a:rPr lang="en-US" sz="2000" dirty="0"/>
                            <a:t>-0.168</a:t>
                          </a:r>
                        </a:p>
                      </a:txBody>
                      <a:tcPr anchor="ctr"/>
                    </a:tc>
                    <a:extLst>
                      <a:ext uri="{0D108BD9-81ED-4DB2-BD59-A6C34878D82A}">
                        <a16:rowId xmlns:a16="http://schemas.microsoft.com/office/drawing/2014/main" val="355915242"/>
                      </a:ext>
                    </a:extLst>
                  </a:tr>
                  <a:tr h="913983">
                    <a:tc>
                      <a:txBody>
                        <a:bodyPr/>
                        <a:lstStyle/>
                        <a:p>
                          <a:pPr algn="ctr"/>
                          <a:r>
                            <a:rPr lang="en-US" sz="2000" b="1" dirty="0"/>
                            <a:t>Balanced &amp; No Proxies</a:t>
                          </a:r>
                        </a:p>
                      </a:txBody>
                      <a:tcPr anchor="ctr"/>
                    </a:tc>
                    <a:tc>
                      <a:txBody>
                        <a:bodyPr/>
                        <a:lstStyle/>
                        <a:p>
                          <a:pPr algn="ctr"/>
                          <a:r>
                            <a:rPr lang="en-US" sz="2000" dirty="0"/>
                            <a:t>73.9%</a:t>
                          </a:r>
                        </a:p>
                      </a:txBody>
                      <a:tcPr anchor="ctr"/>
                    </a:tc>
                    <a:tc>
                      <a:txBody>
                        <a:bodyPr/>
                        <a:lstStyle/>
                        <a:p>
                          <a:pPr algn="ctr"/>
                          <a:r>
                            <a:rPr lang="en-US" sz="2000" dirty="0"/>
                            <a:t>-0.011</a:t>
                          </a:r>
                        </a:p>
                      </a:txBody>
                      <a:tcPr anchor="ctr"/>
                    </a:tc>
                    <a:tc>
                      <a:txBody>
                        <a:bodyPr/>
                        <a:lstStyle/>
                        <a:p>
                          <a:pPr algn="ctr"/>
                          <a:r>
                            <a:rPr lang="en-US" sz="2000" dirty="0"/>
                            <a:t>(-0.091, -0.064)</a:t>
                          </a:r>
                        </a:p>
                      </a:txBody>
                      <a:tcPr anchor="ctr"/>
                    </a:tc>
                    <a:tc>
                      <a:txBody>
                        <a:bodyPr/>
                        <a:lstStyle/>
                        <a:p>
                          <a:pPr algn="ctr"/>
                          <a:r>
                            <a:rPr lang="en-US" sz="2000" dirty="0"/>
                            <a:t>-0.013</a:t>
                          </a:r>
                        </a:p>
                      </a:txBody>
                      <a:tcPr anchor="ctr"/>
                    </a:tc>
                    <a:extLst>
                      <a:ext uri="{0D108BD9-81ED-4DB2-BD59-A6C34878D82A}">
                        <a16:rowId xmlns:a16="http://schemas.microsoft.com/office/drawing/2014/main" val="795453070"/>
                      </a:ext>
                    </a:extLst>
                  </a:tr>
                  <a:tr h="913983">
                    <a:tc>
                      <a:txBody>
                        <a:bodyPr/>
                        <a:lstStyle/>
                        <a:p>
                          <a:pPr algn="ctr"/>
                          <a:r>
                            <a:rPr lang="en-US" sz="2000" b="1" dirty="0"/>
                            <a:t>Adversarial (only </a:t>
                          </a:r>
                          <a14:m>
                            <m:oMath xmlns:m="http://schemas.openxmlformats.org/officeDocument/2006/math">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𝒚</m:t>
                                  </m:r>
                                </m:e>
                              </m:acc>
                            </m:oMath>
                          </a14:m>
                          <a:r>
                            <a:rPr lang="en-US" sz="2000" b="1" dirty="0"/>
                            <a:t>)</a:t>
                          </a:r>
                        </a:p>
                      </a:txBody>
                      <a:tcPr anchor="ctr"/>
                    </a:tc>
                    <a:tc>
                      <a:txBody>
                        <a:bodyPr/>
                        <a:lstStyle/>
                        <a:p>
                          <a:pPr algn="ctr"/>
                          <a:r>
                            <a:rPr lang="en-US" sz="2000" dirty="0"/>
                            <a:t>76.2%</a:t>
                          </a:r>
                        </a:p>
                      </a:txBody>
                      <a:tcPr anchor="ctr"/>
                    </a:tc>
                    <a:tc>
                      <a:txBody>
                        <a:bodyPr/>
                        <a:lstStyle/>
                        <a:p>
                          <a:pPr algn="ctr"/>
                          <a:r>
                            <a:rPr lang="en-US" sz="2000" dirty="0"/>
                            <a:t>-0.598</a:t>
                          </a:r>
                        </a:p>
                      </a:txBody>
                      <a:tcPr anchor="ctr"/>
                    </a:tc>
                    <a:tc>
                      <a:txBody>
                        <a:bodyPr/>
                        <a:lstStyle/>
                        <a:p>
                          <a:pPr algn="ctr"/>
                          <a:r>
                            <a:rPr lang="en-US" sz="2000" dirty="0"/>
                            <a:t>(-0.407, 0.617)</a:t>
                          </a:r>
                        </a:p>
                      </a:txBody>
                      <a:tcPr anchor="ctr"/>
                    </a:tc>
                    <a:tc>
                      <a:txBody>
                        <a:bodyPr/>
                        <a:lstStyle/>
                        <a:p>
                          <a:pPr algn="ctr"/>
                          <a:r>
                            <a:rPr lang="en-US" sz="2000" dirty="0"/>
                            <a:t>-0.512</a:t>
                          </a:r>
                        </a:p>
                      </a:txBody>
                      <a:tcPr anchor="ctr"/>
                    </a:tc>
                    <a:extLst>
                      <a:ext uri="{0D108BD9-81ED-4DB2-BD59-A6C34878D82A}">
                        <a16:rowId xmlns:a16="http://schemas.microsoft.com/office/drawing/2014/main" val="3731202359"/>
                      </a:ext>
                    </a:extLst>
                  </a:tr>
                  <a:tr h="109299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t>Adversarial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dirty="0"/>
                            <a:t>(</a:t>
                          </a:r>
                          <a14:m>
                            <m:oMath xmlns:m="http://schemas.openxmlformats.org/officeDocument/2006/math">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𝒚</m:t>
                                  </m:r>
                                </m:e>
                              </m:acc>
                            </m:oMath>
                          </a14:m>
                          <a:r>
                            <a:rPr lang="en-US" sz="2000" b="1" dirty="0"/>
                            <a:t>, y)</a:t>
                          </a:r>
                        </a:p>
                        <a:p>
                          <a:pPr algn="ctr"/>
                          <a:endParaRPr lang="en-US" sz="2000" b="1" dirty="0"/>
                        </a:p>
                      </a:txBody>
                      <a:tcPr anchor="ctr"/>
                    </a:tc>
                    <a:tc>
                      <a:txBody>
                        <a:bodyPr/>
                        <a:lstStyle/>
                        <a:p>
                          <a:pPr algn="ctr"/>
                          <a:r>
                            <a:rPr lang="en-US" sz="2000" dirty="0"/>
                            <a:t>76.2%</a:t>
                          </a:r>
                        </a:p>
                      </a:txBody>
                      <a:tcPr anchor="ctr"/>
                    </a:tc>
                    <a:tc>
                      <a:txBody>
                        <a:bodyPr/>
                        <a:lstStyle/>
                        <a:p>
                          <a:pPr algn="ctr"/>
                          <a:r>
                            <a:rPr lang="en-US" sz="2000" dirty="0"/>
                            <a:t>-0.584</a:t>
                          </a:r>
                        </a:p>
                      </a:txBody>
                      <a:tcPr anchor="ctr"/>
                    </a:tc>
                    <a:tc>
                      <a:txBody>
                        <a:bodyPr/>
                        <a:lstStyle/>
                        <a:p>
                          <a:pPr algn="ctr"/>
                          <a:r>
                            <a:rPr lang="en-US" sz="2000" dirty="0"/>
                            <a:t>(-0.407, 0.574)</a:t>
                          </a:r>
                        </a:p>
                      </a:txBody>
                      <a:tcPr anchor="ctr"/>
                    </a:tc>
                    <a:tc>
                      <a:txBody>
                        <a:bodyPr/>
                        <a:lstStyle/>
                        <a:p>
                          <a:pPr algn="ctr"/>
                          <a:r>
                            <a:rPr lang="en-US" sz="2000" dirty="0"/>
                            <a:t>-0.490</a:t>
                          </a:r>
                        </a:p>
                      </a:txBody>
                      <a:tcPr anchor="ctr"/>
                    </a:tc>
                    <a:extLst>
                      <a:ext uri="{0D108BD9-81ED-4DB2-BD59-A6C34878D82A}">
                        <a16:rowId xmlns:a16="http://schemas.microsoft.com/office/drawing/2014/main" val="3573394003"/>
                      </a:ext>
                    </a:extLst>
                  </a:tr>
                </a:tbl>
              </a:graphicData>
            </a:graphic>
          </p:graphicFrame>
        </mc:Choice>
        <mc:Fallback xmlns="">
          <p:graphicFrame>
            <p:nvGraphicFramePr>
              <p:cNvPr id="7" name="Table 6">
                <a:extLst>
                  <a:ext uri="{FF2B5EF4-FFF2-40B4-BE49-F238E27FC236}">
                    <a16:creationId xmlns:a16="http://schemas.microsoft.com/office/drawing/2014/main" id="{C60FDBF3-30F4-9C41-9A13-9213335E9487}"/>
                  </a:ext>
                </a:extLst>
              </p:cNvPr>
              <p:cNvGraphicFramePr>
                <a:graphicFrameLocks noGrp="1"/>
              </p:cNvGraphicFramePr>
              <p:nvPr>
                <p:extLst/>
              </p:nvPr>
            </p:nvGraphicFramePr>
            <p:xfrm>
              <a:off x="33532838" y="9294532"/>
              <a:ext cx="9743924" cy="7108442"/>
            </p:xfrm>
            <a:graphic>
              <a:graphicData uri="http://schemas.openxmlformats.org/drawingml/2006/table">
                <a:tbl>
                  <a:tblPr firstRow="1" bandRow="1">
                    <a:tableStyleId>{182F5668-27D5-43DE-B777-4D52C2F09BF5}</a:tableStyleId>
                  </a:tblPr>
                  <a:tblGrid>
                    <a:gridCol w="1976525">
                      <a:extLst>
                        <a:ext uri="{9D8B030D-6E8A-4147-A177-3AD203B41FA5}">
                          <a16:colId xmlns:a16="http://schemas.microsoft.com/office/drawing/2014/main" val="3993009316"/>
                        </a:ext>
                      </a:extLst>
                    </a:gridCol>
                    <a:gridCol w="1647104">
                      <a:extLst>
                        <a:ext uri="{9D8B030D-6E8A-4147-A177-3AD203B41FA5}">
                          <a16:colId xmlns:a16="http://schemas.microsoft.com/office/drawing/2014/main" val="2291016207"/>
                        </a:ext>
                      </a:extLst>
                    </a:gridCol>
                    <a:gridCol w="2020448">
                      <a:extLst>
                        <a:ext uri="{9D8B030D-6E8A-4147-A177-3AD203B41FA5}">
                          <a16:colId xmlns:a16="http://schemas.microsoft.com/office/drawing/2014/main" val="1465966764"/>
                        </a:ext>
                      </a:extLst>
                    </a:gridCol>
                    <a:gridCol w="2349869">
                      <a:extLst>
                        <a:ext uri="{9D8B030D-6E8A-4147-A177-3AD203B41FA5}">
                          <a16:colId xmlns:a16="http://schemas.microsoft.com/office/drawing/2014/main" val="669659498"/>
                        </a:ext>
                      </a:extLst>
                    </a:gridCol>
                    <a:gridCol w="1749978">
                      <a:extLst>
                        <a:ext uri="{9D8B030D-6E8A-4147-A177-3AD203B41FA5}">
                          <a16:colId xmlns:a16="http://schemas.microsoft.com/office/drawing/2014/main" val="3560039979"/>
                        </a:ext>
                      </a:extLst>
                    </a:gridCol>
                  </a:tblGrid>
                  <a:tr h="1596380">
                    <a:tc>
                      <a:txBody>
                        <a:bodyPr/>
                        <a:lstStyle/>
                        <a:p>
                          <a:pPr algn="ctr"/>
                          <a:r>
                            <a:rPr lang="en-US" sz="2000" dirty="0"/>
                            <a:t>Models</a:t>
                          </a:r>
                        </a:p>
                      </a:txBody>
                      <a:tcPr anchor="ctr"/>
                    </a:tc>
                    <a:tc>
                      <a:txBody>
                        <a:bodyPr/>
                        <a:lstStyle/>
                        <a:p>
                          <a:r>
                            <a:rPr lang="en-US" sz="2000" dirty="0"/>
                            <a:t>Accuracy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Demographic Parity Difference</a:t>
                          </a:r>
                        </a:p>
                        <a:p>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t>(FPR Difference, FNR  Difference)</a:t>
                          </a:r>
                        </a:p>
                        <a:p>
                          <a:endParaRPr lang="en-US" sz="2000" dirty="0"/>
                        </a:p>
                      </a:txBody>
                      <a:tcPr anchor="ctr"/>
                    </a:tc>
                    <a:tc>
                      <a:txBody>
                        <a:bodyPr/>
                        <a:lstStyle/>
                        <a:p>
                          <a:r>
                            <a:rPr lang="en-US" sz="2000" dirty="0"/>
                            <a:t>Average Odds Difference</a:t>
                          </a:r>
                        </a:p>
                      </a:txBody>
                      <a:tcPr anchor="ctr"/>
                    </a:tc>
                    <a:extLst>
                      <a:ext uri="{0D108BD9-81ED-4DB2-BD59-A6C34878D82A}">
                        <a16:rowId xmlns:a16="http://schemas.microsoft.com/office/drawing/2014/main" val="1532720390"/>
                      </a:ext>
                    </a:extLst>
                  </a:tr>
                  <a:tr h="863700">
                    <a:tc>
                      <a:txBody>
                        <a:bodyPr/>
                        <a:lstStyle/>
                        <a:p>
                          <a:pPr algn="ctr"/>
                          <a:r>
                            <a:rPr lang="en-US" sz="2000" b="1" dirty="0"/>
                            <a:t>Baseline </a:t>
                          </a:r>
                        </a:p>
                      </a:txBody>
                      <a:tcPr anchor="ctr"/>
                    </a:tc>
                    <a:tc>
                      <a:txBody>
                        <a:bodyPr/>
                        <a:lstStyle/>
                        <a:p>
                          <a:pPr algn="ctr"/>
                          <a:r>
                            <a:rPr lang="en-US" sz="2000" dirty="0"/>
                            <a:t>79.5%</a:t>
                          </a:r>
                        </a:p>
                      </a:txBody>
                      <a:tcPr anchor="ctr"/>
                    </a:tc>
                    <a:tc>
                      <a:txBody>
                        <a:bodyPr/>
                        <a:lstStyle/>
                        <a:p>
                          <a:pPr algn="ctr"/>
                          <a:r>
                            <a:rPr lang="en-US" sz="2000" dirty="0"/>
                            <a:t>-0.378</a:t>
                          </a:r>
                        </a:p>
                      </a:txBody>
                      <a:tcPr anchor="ctr"/>
                    </a:tc>
                    <a:tc>
                      <a:txBody>
                        <a:bodyPr/>
                        <a:lstStyle/>
                        <a:p>
                          <a:pPr algn="ctr"/>
                          <a:r>
                            <a:rPr lang="en-US" sz="2000" dirty="0"/>
                            <a:t>(-0.245, 0.199)</a:t>
                          </a:r>
                        </a:p>
                      </a:txBody>
                      <a:tcPr anchor="ctr"/>
                    </a:tc>
                    <a:tc>
                      <a:txBody>
                        <a:bodyPr/>
                        <a:lstStyle/>
                        <a:p>
                          <a:pPr algn="ctr"/>
                          <a:r>
                            <a:rPr lang="en-US" sz="2000" dirty="0"/>
                            <a:t>-0.222</a:t>
                          </a:r>
                        </a:p>
                      </a:txBody>
                      <a:tcPr anchor="ctr"/>
                    </a:tc>
                    <a:extLst>
                      <a:ext uri="{0D108BD9-81ED-4DB2-BD59-A6C34878D82A}">
                        <a16:rowId xmlns:a16="http://schemas.microsoft.com/office/drawing/2014/main" val="429052839"/>
                      </a:ext>
                    </a:extLst>
                  </a:tr>
                  <a:tr h="863700">
                    <a:tc>
                      <a:txBody>
                        <a:bodyPr/>
                        <a:lstStyle/>
                        <a:p>
                          <a:pPr algn="ctr"/>
                          <a:r>
                            <a:rPr lang="en-US" sz="2000" b="1" dirty="0"/>
                            <a:t>No Proxies</a:t>
                          </a:r>
                        </a:p>
                      </a:txBody>
                      <a:tcPr anchor="ctr"/>
                    </a:tc>
                    <a:tc>
                      <a:txBody>
                        <a:bodyPr/>
                        <a:lstStyle/>
                        <a:p>
                          <a:pPr algn="ctr"/>
                          <a:r>
                            <a:rPr lang="en-US" sz="2000" dirty="0"/>
                            <a:t>75.3%</a:t>
                          </a:r>
                        </a:p>
                      </a:txBody>
                      <a:tcPr anchor="ctr"/>
                    </a:tc>
                    <a:tc>
                      <a:txBody>
                        <a:bodyPr/>
                        <a:lstStyle/>
                        <a:p>
                          <a:pPr algn="ctr"/>
                          <a:r>
                            <a:rPr lang="en-US" sz="2000" dirty="0"/>
                            <a:t>-0.230</a:t>
                          </a:r>
                        </a:p>
                      </a:txBody>
                      <a:tcPr anchor="ctr"/>
                    </a:tc>
                    <a:tc>
                      <a:txBody>
                        <a:bodyPr/>
                        <a:lstStyle/>
                        <a:p>
                          <a:pPr algn="ctr"/>
                          <a:r>
                            <a:rPr lang="en-US" sz="2000" dirty="0"/>
                            <a:t>(-0.12, 0.040)</a:t>
                          </a:r>
                        </a:p>
                      </a:txBody>
                      <a:tcPr anchor="ctr"/>
                    </a:tc>
                    <a:tc>
                      <a:txBody>
                        <a:bodyPr/>
                        <a:lstStyle/>
                        <a:p>
                          <a:pPr algn="ctr"/>
                          <a:r>
                            <a:rPr lang="en-US" sz="2000" dirty="0"/>
                            <a:t>-0.082</a:t>
                          </a:r>
                        </a:p>
                      </a:txBody>
                      <a:tcPr anchor="ctr"/>
                    </a:tc>
                    <a:extLst>
                      <a:ext uri="{0D108BD9-81ED-4DB2-BD59-A6C34878D82A}">
                        <a16:rowId xmlns:a16="http://schemas.microsoft.com/office/drawing/2014/main" val="1194676324"/>
                      </a:ext>
                    </a:extLst>
                  </a:tr>
                  <a:tr h="863700">
                    <a:tc>
                      <a:txBody>
                        <a:bodyPr/>
                        <a:lstStyle/>
                        <a:p>
                          <a:pPr algn="ctr"/>
                          <a:r>
                            <a:rPr lang="en-US" sz="2000" b="1" dirty="0"/>
                            <a:t>Balanced </a:t>
                          </a:r>
                        </a:p>
                      </a:txBody>
                      <a:tcPr anchor="ctr"/>
                    </a:tc>
                    <a:tc>
                      <a:txBody>
                        <a:bodyPr/>
                        <a:lstStyle/>
                        <a:p>
                          <a:pPr algn="ctr"/>
                          <a:r>
                            <a:rPr lang="en-US" sz="2000" dirty="0"/>
                            <a:t>77.8%</a:t>
                          </a:r>
                        </a:p>
                      </a:txBody>
                      <a:tcPr anchor="ctr"/>
                    </a:tc>
                    <a:tc>
                      <a:txBody>
                        <a:bodyPr/>
                        <a:lstStyle/>
                        <a:p>
                          <a:pPr algn="ctr"/>
                          <a:r>
                            <a:rPr lang="en-US" sz="2000" dirty="0"/>
                            <a:t>-0.165</a:t>
                          </a:r>
                        </a:p>
                      </a:txBody>
                      <a:tcPr anchor="ctr"/>
                    </a:tc>
                    <a:tc>
                      <a:txBody>
                        <a:bodyPr/>
                        <a:lstStyle/>
                        <a:p>
                          <a:pPr algn="ctr"/>
                          <a:r>
                            <a:rPr lang="en-US" sz="2000" dirty="0"/>
                            <a:t>(-0.248, 0.089)</a:t>
                          </a:r>
                        </a:p>
                      </a:txBody>
                      <a:tcPr anchor="ctr"/>
                    </a:tc>
                    <a:tc>
                      <a:txBody>
                        <a:bodyPr/>
                        <a:lstStyle/>
                        <a:p>
                          <a:pPr algn="ctr"/>
                          <a:r>
                            <a:rPr lang="en-US" sz="2000" dirty="0"/>
                            <a:t>-0.168</a:t>
                          </a:r>
                        </a:p>
                      </a:txBody>
                      <a:tcPr anchor="ctr"/>
                    </a:tc>
                    <a:extLst>
                      <a:ext uri="{0D108BD9-81ED-4DB2-BD59-A6C34878D82A}">
                        <a16:rowId xmlns:a16="http://schemas.microsoft.com/office/drawing/2014/main" val="355915242"/>
                      </a:ext>
                    </a:extLst>
                  </a:tr>
                  <a:tr h="913983">
                    <a:tc>
                      <a:txBody>
                        <a:bodyPr/>
                        <a:lstStyle/>
                        <a:p>
                          <a:pPr algn="ctr"/>
                          <a:r>
                            <a:rPr lang="en-US" sz="2000" b="1" dirty="0"/>
                            <a:t>Balanced &amp; No Proxies</a:t>
                          </a:r>
                        </a:p>
                      </a:txBody>
                      <a:tcPr anchor="ctr"/>
                    </a:tc>
                    <a:tc>
                      <a:txBody>
                        <a:bodyPr/>
                        <a:lstStyle/>
                        <a:p>
                          <a:pPr algn="ctr"/>
                          <a:r>
                            <a:rPr lang="en-US" sz="2000" dirty="0"/>
                            <a:t>73.9%</a:t>
                          </a:r>
                        </a:p>
                      </a:txBody>
                      <a:tcPr anchor="ctr"/>
                    </a:tc>
                    <a:tc>
                      <a:txBody>
                        <a:bodyPr/>
                        <a:lstStyle/>
                        <a:p>
                          <a:pPr algn="ctr"/>
                          <a:r>
                            <a:rPr lang="en-US" sz="2000" dirty="0"/>
                            <a:t>-0.011</a:t>
                          </a:r>
                        </a:p>
                      </a:txBody>
                      <a:tcPr anchor="ctr"/>
                    </a:tc>
                    <a:tc>
                      <a:txBody>
                        <a:bodyPr/>
                        <a:lstStyle/>
                        <a:p>
                          <a:pPr algn="ctr"/>
                          <a:r>
                            <a:rPr lang="en-US" sz="2000" dirty="0"/>
                            <a:t>(-0.091, -0.064)</a:t>
                          </a:r>
                        </a:p>
                      </a:txBody>
                      <a:tcPr anchor="ctr"/>
                    </a:tc>
                    <a:tc>
                      <a:txBody>
                        <a:bodyPr/>
                        <a:lstStyle/>
                        <a:p>
                          <a:pPr algn="ctr"/>
                          <a:r>
                            <a:rPr lang="en-US" sz="2000" dirty="0"/>
                            <a:t>-0.013</a:t>
                          </a:r>
                        </a:p>
                      </a:txBody>
                      <a:tcPr anchor="ctr"/>
                    </a:tc>
                    <a:extLst>
                      <a:ext uri="{0D108BD9-81ED-4DB2-BD59-A6C34878D82A}">
                        <a16:rowId xmlns:a16="http://schemas.microsoft.com/office/drawing/2014/main" val="795453070"/>
                      </a:ext>
                    </a:extLst>
                  </a:tr>
                  <a:tr h="913983">
                    <a:tc>
                      <a:txBody>
                        <a:bodyPr/>
                        <a:lstStyle/>
                        <a:p>
                          <a:endParaRPr lang="en-US"/>
                        </a:p>
                      </a:txBody>
                      <a:tcPr anchor="ctr">
                        <a:blipFill>
                          <a:blip r:embed="rId9"/>
                          <a:stretch>
                            <a:fillRect l="-641" t="-559722" r="-392949" b="-119444"/>
                          </a:stretch>
                        </a:blipFill>
                      </a:tcPr>
                    </a:tc>
                    <a:tc>
                      <a:txBody>
                        <a:bodyPr/>
                        <a:lstStyle/>
                        <a:p>
                          <a:pPr algn="ctr"/>
                          <a:r>
                            <a:rPr lang="en-US" sz="2000" dirty="0"/>
                            <a:t>76.2%</a:t>
                          </a:r>
                        </a:p>
                      </a:txBody>
                      <a:tcPr anchor="ctr"/>
                    </a:tc>
                    <a:tc>
                      <a:txBody>
                        <a:bodyPr/>
                        <a:lstStyle/>
                        <a:p>
                          <a:pPr algn="ctr"/>
                          <a:r>
                            <a:rPr lang="en-US" sz="2000" dirty="0"/>
                            <a:t>-0.598</a:t>
                          </a:r>
                        </a:p>
                      </a:txBody>
                      <a:tcPr anchor="ctr"/>
                    </a:tc>
                    <a:tc>
                      <a:txBody>
                        <a:bodyPr/>
                        <a:lstStyle/>
                        <a:p>
                          <a:pPr algn="ctr"/>
                          <a:r>
                            <a:rPr lang="en-US" sz="2000" dirty="0"/>
                            <a:t>(-0.407, 0.617)</a:t>
                          </a:r>
                        </a:p>
                      </a:txBody>
                      <a:tcPr anchor="ctr"/>
                    </a:tc>
                    <a:tc>
                      <a:txBody>
                        <a:bodyPr/>
                        <a:lstStyle/>
                        <a:p>
                          <a:pPr algn="ctr"/>
                          <a:r>
                            <a:rPr lang="en-US" sz="2000" dirty="0"/>
                            <a:t>-0.512</a:t>
                          </a:r>
                        </a:p>
                      </a:txBody>
                      <a:tcPr anchor="ctr"/>
                    </a:tc>
                    <a:extLst>
                      <a:ext uri="{0D108BD9-81ED-4DB2-BD59-A6C34878D82A}">
                        <a16:rowId xmlns:a16="http://schemas.microsoft.com/office/drawing/2014/main" val="3731202359"/>
                      </a:ext>
                    </a:extLst>
                  </a:tr>
                  <a:tr h="1092996">
                    <a:tc>
                      <a:txBody>
                        <a:bodyPr/>
                        <a:lstStyle/>
                        <a:p>
                          <a:endParaRPr lang="en-US"/>
                        </a:p>
                      </a:txBody>
                      <a:tcPr anchor="ctr">
                        <a:blipFill>
                          <a:blip r:embed="rId9"/>
                          <a:stretch>
                            <a:fillRect l="-641" t="-552326" r="-392949"/>
                          </a:stretch>
                        </a:blipFill>
                      </a:tcPr>
                    </a:tc>
                    <a:tc>
                      <a:txBody>
                        <a:bodyPr/>
                        <a:lstStyle/>
                        <a:p>
                          <a:pPr algn="ctr"/>
                          <a:r>
                            <a:rPr lang="en-US" sz="2000" dirty="0"/>
                            <a:t>76.2%</a:t>
                          </a:r>
                        </a:p>
                      </a:txBody>
                      <a:tcPr anchor="ctr"/>
                    </a:tc>
                    <a:tc>
                      <a:txBody>
                        <a:bodyPr/>
                        <a:lstStyle/>
                        <a:p>
                          <a:pPr algn="ctr"/>
                          <a:r>
                            <a:rPr lang="en-US" sz="2000" dirty="0"/>
                            <a:t>-0.584</a:t>
                          </a:r>
                        </a:p>
                      </a:txBody>
                      <a:tcPr anchor="ctr"/>
                    </a:tc>
                    <a:tc>
                      <a:txBody>
                        <a:bodyPr/>
                        <a:lstStyle/>
                        <a:p>
                          <a:pPr algn="ctr"/>
                          <a:r>
                            <a:rPr lang="en-US" sz="2000" dirty="0"/>
                            <a:t>(-0.407, 0.574)</a:t>
                          </a:r>
                        </a:p>
                      </a:txBody>
                      <a:tcPr anchor="ctr"/>
                    </a:tc>
                    <a:tc>
                      <a:txBody>
                        <a:bodyPr/>
                        <a:lstStyle/>
                        <a:p>
                          <a:pPr algn="ctr"/>
                          <a:r>
                            <a:rPr lang="en-US" sz="2000" dirty="0"/>
                            <a:t>-0.490</a:t>
                          </a:r>
                        </a:p>
                      </a:txBody>
                      <a:tcPr anchor="ctr"/>
                    </a:tc>
                    <a:extLst>
                      <a:ext uri="{0D108BD9-81ED-4DB2-BD59-A6C34878D82A}">
                        <a16:rowId xmlns:a16="http://schemas.microsoft.com/office/drawing/2014/main" val="3573394003"/>
                      </a:ext>
                    </a:extLst>
                  </a:tr>
                </a:tbl>
              </a:graphicData>
            </a:graphic>
          </p:graphicFrame>
        </mc:Fallback>
      </mc:AlternateContent>
      <mc:AlternateContent xmlns:mc="http://schemas.openxmlformats.org/markup-compatibility/2006" xmlns:a14="http://schemas.microsoft.com/office/drawing/2010/main">
        <mc:Choice Requires="a14">
          <p:sp>
            <p:nvSpPr>
              <p:cNvPr id="38" name="Google Shape;63;p1">
                <a:extLst>
                  <a:ext uri="{FF2B5EF4-FFF2-40B4-BE49-F238E27FC236}">
                    <a16:creationId xmlns:a16="http://schemas.microsoft.com/office/drawing/2014/main" id="{B3CB5C7B-4B36-4347-B388-E798614DDAB0}"/>
                  </a:ext>
                </a:extLst>
              </p:cNvPr>
              <p:cNvSpPr txBox="1">
                <a:spLocks noGrp="1"/>
              </p:cNvSpPr>
              <p:nvPr>
                <p:ph type="body" idx="17"/>
              </p:nvPr>
            </p:nvSpPr>
            <p:spPr>
              <a:xfrm>
                <a:off x="22402800" y="5671248"/>
                <a:ext cx="10058400" cy="25360769"/>
              </a:xfrm>
              <a:prstGeom prst="rect">
                <a:avLst/>
              </a:prstGeom>
              <a:noFill/>
              <a:ln>
                <a:noFill/>
              </a:ln>
            </p:spPr>
            <p:txBody>
              <a:bodyPr spcFirstLastPara="1" wrap="square" lIns="365750" tIns="365750" rIns="365750" bIns="365750" anchor="t" anchorCtr="0">
                <a:spAutoFit/>
              </a:bodyPr>
              <a:lstStyle/>
              <a:p>
                <a:pPr marL="0" lvl="0" indent="0" algn="l" rtl="0">
                  <a:spcBef>
                    <a:spcPts val="0"/>
                  </a:spcBef>
                  <a:spcAft>
                    <a:spcPts val="0"/>
                  </a:spcAft>
                  <a:buClr>
                    <a:schemeClr val="dk1"/>
                  </a:buClr>
                  <a:buSzPts val="3200"/>
                  <a:buNone/>
                </a:pPr>
                <a:r>
                  <a:rPr lang="en-US" dirty="0"/>
                  <a:t>We study the fairness-accuracy tradeoff of algorithmic decisions on two real-world datasets; here we present our work on only the UCI Adult dataset.</a:t>
                </a:r>
              </a:p>
              <a:p>
                <a:pPr marL="0" lvl="0" indent="0" algn="l" rtl="0">
                  <a:spcBef>
                    <a:spcPts val="0"/>
                  </a:spcBef>
                  <a:spcAft>
                    <a:spcPts val="0"/>
                  </a:spcAft>
                  <a:buClr>
                    <a:schemeClr val="dk1"/>
                  </a:buClr>
                  <a:buSzPts val="3200"/>
                  <a:buNone/>
                </a:pPr>
                <a:endParaRPr dirty="0"/>
              </a:p>
              <a:p>
                <a:pPr marL="0" lvl="0" indent="0" algn="l" rtl="0">
                  <a:spcBef>
                    <a:spcPts val="0"/>
                  </a:spcBef>
                  <a:spcAft>
                    <a:spcPts val="0"/>
                  </a:spcAft>
                  <a:buClr>
                    <a:schemeClr val="dk1"/>
                  </a:buClr>
                  <a:buSzPts val="3200"/>
                  <a:buNone/>
                </a:pPr>
                <a:endParaRPr lang="en-US" b="1" dirty="0"/>
              </a:p>
              <a:p>
                <a:pPr marL="0" lvl="0" indent="0" algn="l" rtl="0">
                  <a:spcBef>
                    <a:spcPts val="0"/>
                  </a:spcBef>
                  <a:spcAft>
                    <a:spcPts val="0"/>
                  </a:spcAft>
                  <a:buClr>
                    <a:schemeClr val="dk1"/>
                  </a:buClr>
                  <a:buSzPts val="3200"/>
                  <a:buNone/>
                </a:pPr>
                <a:endParaRPr lang="en-US" b="1" dirty="0"/>
              </a:p>
              <a:p>
                <a:pPr marL="0" lvl="0" indent="0" algn="l" rtl="0">
                  <a:spcBef>
                    <a:spcPts val="0"/>
                  </a:spcBef>
                  <a:spcAft>
                    <a:spcPts val="0"/>
                  </a:spcAft>
                  <a:buClr>
                    <a:schemeClr val="dk1"/>
                  </a:buClr>
                  <a:buSzPts val="3200"/>
                  <a:buNone/>
                </a:pPr>
                <a:endParaRPr lang="en-US" b="1" dirty="0"/>
              </a:p>
              <a:p>
                <a:pPr marL="0" lvl="0" indent="0" algn="l" rtl="0">
                  <a:spcBef>
                    <a:spcPts val="0"/>
                  </a:spcBef>
                  <a:spcAft>
                    <a:spcPts val="0"/>
                  </a:spcAft>
                  <a:buClr>
                    <a:schemeClr val="dk1"/>
                  </a:buClr>
                  <a:buSzPts val="3200"/>
                  <a:buNone/>
                </a:pPr>
                <a:endParaRPr lang="en-US" b="1" dirty="0"/>
              </a:p>
              <a:p>
                <a:pPr marL="0" lvl="0" indent="0" algn="l" rtl="0">
                  <a:spcBef>
                    <a:spcPts val="0"/>
                  </a:spcBef>
                  <a:spcAft>
                    <a:spcPts val="0"/>
                  </a:spcAft>
                  <a:buClr>
                    <a:schemeClr val="dk1"/>
                  </a:buClr>
                  <a:buSzPts val="3200"/>
                  <a:buNone/>
                </a:pPr>
                <a:endParaRPr lang="en-US" b="1" dirty="0"/>
              </a:p>
              <a:p>
                <a:pPr marL="0" lvl="0" indent="0" algn="l" rtl="0">
                  <a:spcBef>
                    <a:spcPts val="0"/>
                  </a:spcBef>
                  <a:spcAft>
                    <a:spcPts val="0"/>
                  </a:spcAft>
                  <a:buClr>
                    <a:schemeClr val="dk1"/>
                  </a:buClr>
                  <a:buSzPts val="3200"/>
                  <a:buNone/>
                </a:pPr>
                <a:r>
                  <a:rPr lang="en-US" b="1" dirty="0"/>
                  <a:t>Baselines</a:t>
                </a:r>
              </a:p>
              <a:p>
                <a:pPr marL="0" lvl="0" indent="0" algn="l" rtl="0">
                  <a:spcBef>
                    <a:spcPts val="0"/>
                  </a:spcBef>
                  <a:spcAft>
                    <a:spcPts val="0"/>
                  </a:spcAft>
                  <a:buClr>
                    <a:schemeClr val="dk1"/>
                  </a:buClr>
                  <a:buSzPts val="3200"/>
                  <a:buNone/>
                </a:pPr>
                <a:endParaRPr lang="en-US" b="1" dirty="0"/>
              </a:p>
              <a:p>
                <a:pPr marL="0" lvl="0" indent="0" algn="l" rtl="0">
                  <a:spcBef>
                    <a:spcPts val="0"/>
                  </a:spcBef>
                  <a:spcAft>
                    <a:spcPts val="0"/>
                  </a:spcAft>
                  <a:buClr>
                    <a:schemeClr val="dk1"/>
                  </a:buClr>
                  <a:buSzPts val="3200"/>
                  <a:buNone/>
                </a:pPr>
                <a:r>
                  <a:rPr lang="en-US" dirty="0"/>
                  <a:t>In order to gauge the effectiveness of the adversarial debiasing model, we ran several different variations of the vanilla logistic regression model for comparison.</a:t>
                </a:r>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endParaRPr lang="en-US" dirty="0"/>
              </a:p>
              <a:p>
                <a:pPr marL="0" lvl="0" indent="0" algn="l" rtl="0">
                  <a:spcBef>
                    <a:spcPts val="0"/>
                  </a:spcBef>
                  <a:spcAft>
                    <a:spcPts val="0"/>
                  </a:spcAft>
                  <a:buClr>
                    <a:schemeClr val="dk1"/>
                  </a:buClr>
                  <a:buSzPts val="3200"/>
                  <a:buNone/>
                </a:pPr>
                <a:r>
                  <a:rPr lang="en-US" dirty="0"/>
                  <a:t>In all cases we remove the sensitive attribute (gender) from our data, and we also use </a:t>
                </a:r>
                <a:r>
                  <a:rPr lang="en-US" dirty="0" err="1"/>
                  <a:t>downsampling</a:t>
                </a:r>
                <a:r>
                  <a:rPr lang="en-US" dirty="0"/>
                  <a:t> to balance the dataset with respect to our predicted attribute (income). Beyond that, we try combinations of the following modifications:</a:t>
                </a:r>
              </a:p>
              <a:p>
                <a:pPr marL="0" lvl="0" indent="0" algn="l" rtl="0">
                  <a:spcBef>
                    <a:spcPts val="0"/>
                  </a:spcBef>
                  <a:spcAft>
                    <a:spcPts val="0"/>
                  </a:spcAft>
                  <a:buClr>
                    <a:schemeClr val="dk1"/>
                  </a:buClr>
                  <a:buSzPts val="3200"/>
                  <a:buNone/>
                </a:pPr>
                <a:endParaRPr lang="en-US" dirty="0"/>
              </a:p>
              <a:p>
                <a:pPr lvl="1" indent="-457200">
                  <a:spcBef>
                    <a:spcPts val="0"/>
                  </a:spcBef>
                  <a:buSzPts val="3200"/>
                  <a:buFont typeface="Wingdings" pitchFamily="2" charset="2"/>
                  <a:buChar char="Ø"/>
                </a:pPr>
                <a:r>
                  <a:rPr lang="en-US" sz="3200" dirty="0"/>
                  <a:t>Removing proxy variables: We use mutual information (MI) to identify the attributes that give significant information about gender (e.g., marital status, capital gain, relationship status), and we remove the top 10 from the data during training</a:t>
                </a:r>
              </a:p>
              <a:p>
                <a:pPr lvl="1" indent="-457200">
                  <a:spcBef>
                    <a:spcPts val="0"/>
                  </a:spcBef>
                  <a:buSzPts val="3200"/>
                  <a:buFont typeface="Wingdings" pitchFamily="2" charset="2"/>
                  <a:buChar char="Ø"/>
                </a:pPr>
                <a:r>
                  <a:rPr lang="en-US" sz="3200" dirty="0"/>
                  <a:t>Balancing the dataset: In addition to balancing with respect to the predicted attribute, we use </a:t>
                </a:r>
                <a:r>
                  <a:rPr lang="en-US" sz="3200" dirty="0" err="1"/>
                  <a:t>downsampling</a:t>
                </a:r>
                <a:r>
                  <a:rPr lang="en-US" sz="3200" dirty="0"/>
                  <a:t> to make sure that the distribution over the income values is the same for both men and women</a:t>
                </a:r>
              </a:p>
              <a:p>
                <a:pPr marL="457200" lvl="1" indent="0">
                  <a:spcBef>
                    <a:spcPts val="0"/>
                  </a:spcBef>
                  <a:buSzPts val="3200"/>
                  <a:buNone/>
                </a:pPr>
                <a:endParaRPr lang="en-US" sz="3200" dirty="0"/>
              </a:p>
              <a:p>
                <a:pPr marL="457200" lvl="1" indent="0">
                  <a:spcBef>
                    <a:spcPts val="0"/>
                  </a:spcBef>
                  <a:buSzPts val="3200"/>
                  <a:buNone/>
                </a:pPr>
                <a:endParaRPr lang="en-US" sz="3200" dirty="0"/>
              </a:p>
              <a:p>
                <a:pPr marL="0" indent="0">
                  <a:spcBef>
                    <a:spcPts val="0"/>
                  </a:spcBef>
                </a:pPr>
                <a:endParaRPr lang="en-US" dirty="0"/>
              </a:p>
              <a:p>
                <a:pPr marL="0" indent="0">
                  <a:spcBef>
                    <a:spcPts val="0"/>
                  </a:spcBef>
                </a:pPr>
                <a:endParaRPr lang="en-US" b="1" dirty="0"/>
              </a:p>
              <a:p>
                <a:pPr marL="0" indent="0">
                  <a:spcBef>
                    <a:spcPts val="0"/>
                  </a:spcBef>
                </a:pPr>
                <a:endParaRPr lang="en-US" b="1" dirty="0"/>
              </a:p>
              <a:p>
                <a:pPr marL="0" indent="0">
                  <a:spcBef>
                    <a:spcPts val="0"/>
                  </a:spcBef>
                </a:pPr>
                <a:endParaRPr lang="en-US" b="1" dirty="0"/>
              </a:p>
              <a:p>
                <a:pPr marL="0" indent="0">
                  <a:spcBef>
                    <a:spcPts val="0"/>
                  </a:spcBef>
                </a:pPr>
                <a:endParaRPr lang="en-US" b="1" dirty="0"/>
              </a:p>
              <a:p>
                <a:pPr marL="0" indent="0">
                  <a:spcBef>
                    <a:spcPts val="0"/>
                  </a:spcBef>
                </a:pPr>
                <a:r>
                  <a:rPr lang="en-US" b="1" dirty="0"/>
                  <a:t>Hyperparameters</a:t>
                </a:r>
              </a:p>
              <a:p>
                <a:pPr marL="0" indent="0">
                  <a:spcBef>
                    <a:spcPts val="0"/>
                  </a:spcBef>
                </a:pPr>
                <a:endParaRPr lang="en-US" b="1" dirty="0"/>
              </a:p>
              <a:p>
                <a:pPr marL="0" indent="0">
                  <a:spcBef>
                    <a:spcPts val="0"/>
                  </a:spcBef>
                </a:pPr>
                <a:r>
                  <a:rPr lang="en-US" dirty="0"/>
                  <a:t>We used a learning rate of 0.001, a batch size of 1000, an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of 0.1, and 50 epochs.</a:t>
                </a:r>
              </a:p>
            </p:txBody>
          </p:sp>
        </mc:Choice>
        <mc:Fallback xmlns="">
          <p:sp>
            <p:nvSpPr>
              <p:cNvPr id="38" name="Google Shape;63;p1">
                <a:extLst>
                  <a:ext uri="{FF2B5EF4-FFF2-40B4-BE49-F238E27FC236}">
                    <a16:creationId xmlns:a16="http://schemas.microsoft.com/office/drawing/2014/main" id="{B3CB5C7B-4B36-4347-B388-E798614DDAB0}"/>
                  </a:ext>
                </a:extLst>
              </p:cNvPr>
              <p:cNvSpPr txBox="1">
                <a:spLocks noGrp="1" noRot="1" noChangeAspect="1" noMove="1" noResize="1" noEditPoints="1" noAdjustHandles="1" noChangeArrowheads="1" noChangeShapeType="1" noTextEdit="1"/>
              </p:cNvSpPr>
              <p:nvPr>
                <p:ph type="body" idx="17"/>
              </p:nvPr>
            </p:nvSpPr>
            <p:spPr>
              <a:xfrm>
                <a:off x="22402800" y="5671248"/>
                <a:ext cx="10058400" cy="25360769"/>
              </a:xfrm>
              <a:prstGeom prst="rect">
                <a:avLst/>
              </a:prstGeom>
              <a:blipFill>
                <a:blip r:embed="rId10"/>
                <a:stretch>
                  <a:fillRect/>
                </a:stretch>
              </a:blipFill>
              <a:ln>
                <a:noFill/>
              </a:ln>
            </p:spPr>
            <p:txBody>
              <a:bodyPr/>
              <a:lstStyle/>
              <a:p>
                <a:r>
                  <a:rPr lang="en-US">
                    <a:noFill/>
                  </a:rPr>
                  <a:t> </a:t>
                </a:r>
              </a:p>
            </p:txBody>
          </p:sp>
        </mc:Fallback>
      </mc:AlternateContent>
      <p:graphicFrame>
        <p:nvGraphicFramePr>
          <p:cNvPr id="39" name="Table 38">
            <a:extLst>
              <a:ext uri="{FF2B5EF4-FFF2-40B4-BE49-F238E27FC236}">
                <a16:creationId xmlns:a16="http://schemas.microsoft.com/office/drawing/2014/main" id="{C5CC0B6C-6794-D547-875F-EDFA75D6F392}"/>
              </a:ext>
            </a:extLst>
          </p:cNvPr>
          <p:cNvGraphicFramePr>
            <a:graphicFrameLocks noGrp="1"/>
          </p:cNvGraphicFramePr>
          <p:nvPr>
            <p:extLst/>
          </p:nvPr>
        </p:nvGraphicFramePr>
        <p:xfrm>
          <a:off x="22987403" y="8438463"/>
          <a:ext cx="8889194" cy="2084651"/>
        </p:xfrm>
        <a:graphic>
          <a:graphicData uri="http://schemas.openxmlformats.org/drawingml/2006/table">
            <a:tbl>
              <a:tblPr firstRow="1" bandRow="1">
                <a:tableStyleId>{985D2F21-C15A-45E6-A4F6-C68B1795247F}</a:tableStyleId>
              </a:tblPr>
              <a:tblGrid>
                <a:gridCol w="2463602">
                  <a:extLst>
                    <a:ext uri="{9D8B030D-6E8A-4147-A177-3AD203B41FA5}">
                      <a16:colId xmlns:a16="http://schemas.microsoft.com/office/drawing/2014/main" val="1094743096"/>
                    </a:ext>
                  </a:extLst>
                </a:gridCol>
                <a:gridCol w="3462527">
                  <a:extLst>
                    <a:ext uri="{9D8B030D-6E8A-4147-A177-3AD203B41FA5}">
                      <a16:colId xmlns:a16="http://schemas.microsoft.com/office/drawing/2014/main" val="486924838"/>
                    </a:ext>
                  </a:extLst>
                </a:gridCol>
                <a:gridCol w="2963065">
                  <a:extLst>
                    <a:ext uri="{9D8B030D-6E8A-4147-A177-3AD203B41FA5}">
                      <a16:colId xmlns:a16="http://schemas.microsoft.com/office/drawing/2014/main" val="685391719"/>
                    </a:ext>
                  </a:extLst>
                </a:gridCol>
              </a:tblGrid>
              <a:tr h="766719">
                <a:tc>
                  <a:txBody>
                    <a:bodyPr/>
                    <a:lstStyle/>
                    <a:p>
                      <a:pPr algn="ctr"/>
                      <a:endParaRPr lang="en-US" sz="3200" dirty="0"/>
                    </a:p>
                  </a:txBody>
                  <a:tcPr anchor="ctr"/>
                </a:tc>
                <a:tc>
                  <a:txBody>
                    <a:bodyPr/>
                    <a:lstStyle/>
                    <a:p>
                      <a:pPr algn="ctr"/>
                      <a:r>
                        <a:rPr lang="en-US" sz="3200" dirty="0"/>
                        <a:t>Females</a:t>
                      </a:r>
                    </a:p>
                  </a:txBody>
                  <a:tcPr anchor="ctr">
                    <a:solidFill>
                      <a:schemeClr val="accent1">
                        <a:lumMod val="20000"/>
                        <a:lumOff val="80000"/>
                      </a:schemeClr>
                    </a:solidFill>
                  </a:tcPr>
                </a:tc>
                <a:tc>
                  <a:txBody>
                    <a:bodyPr/>
                    <a:lstStyle/>
                    <a:p>
                      <a:pPr algn="ctr"/>
                      <a:r>
                        <a:rPr lang="en-US" sz="3200" dirty="0"/>
                        <a:t>Males</a:t>
                      </a:r>
                    </a:p>
                  </a:txBody>
                  <a:tcPr anchor="ctr">
                    <a:solidFill>
                      <a:schemeClr val="accent1">
                        <a:lumMod val="20000"/>
                        <a:lumOff val="80000"/>
                      </a:schemeClr>
                    </a:solidFill>
                  </a:tcPr>
                </a:tc>
                <a:extLst>
                  <a:ext uri="{0D108BD9-81ED-4DB2-BD59-A6C34878D82A}">
                    <a16:rowId xmlns:a16="http://schemas.microsoft.com/office/drawing/2014/main" val="2312040717"/>
                  </a:ext>
                </a:extLst>
              </a:tr>
              <a:tr h="658966">
                <a:tc>
                  <a:txBody>
                    <a:bodyPr/>
                    <a:lstStyle/>
                    <a:p>
                      <a:pPr algn="ctr"/>
                      <a:r>
                        <a:rPr lang="en-US" sz="3200" dirty="0"/>
                        <a:t>&lt;$50k</a:t>
                      </a:r>
                    </a:p>
                  </a:txBody>
                  <a:tcPr anchor="ctr">
                    <a:solidFill>
                      <a:schemeClr val="accent1">
                        <a:lumMod val="20000"/>
                        <a:lumOff val="80000"/>
                      </a:schemeClr>
                    </a:solidFill>
                  </a:tcPr>
                </a:tc>
                <a:tc>
                  <a:txBody>
                    <a:bodyPr/>
                    <a:lstStyle/>
                    <a:p>
                      <a:pPr algn="ctr"/>
                      <a:r>
                        <a:rPr lang="en-US" sz="3200" dirty="0"/>
                        <a:t>13026 (89%)</a:t>
                      </a:r>
                    </a:p>
                  </a:txBody>
                  <a:tcPr anchor="ctr"/>
                </a:tc>
                <a:tc>
                  <a:txBody>
                    <a:bodyPr/>
                    <a:lstStyle/>
                    <a:p>
                      <a:pPr algn="ctr"/>
                      <a:r>
                        <a:rPr lang="en-US" sz="3200" dirty="0"/>
                        <a:t>20988 (69%)</a:t>
                      </a:r>
                    </a:p>
                  </a:txBody>
                  <a:tcPr anchor="ctr"/>
                </a:tc>
                <a:extLst>
                  <a:ext uri="{0D108BD9-81ED-4DB2-BD59-A6C34878D82A}">
                    <a16:rowId xmlns:a16="http://schemas.microsoft.com/office/drawing/2014/main" val="2163787567"/>
                  </a:ext>
                </a:extLst>
              </a:tr>
              <a:tr h="658966">
                <a:tc>
                  <a:txBody>
                    <a:bodyPr/>
                    <a:lstStyle/>
                    <a:p>
                      <a:pPr algn="ctr"/>
                      <a:r>
                        <a:rPr lang="en-US" sz="3200" dirty="0"/>
                        <a:t>&gt;$50k</a:t>
                      </a:r>
                    </a:p>
                  </a:txBody>
                  <a:tcPr anchor="ctr">
                    <a:solidFill>
                      <a:schemeClr val="accent1">
                        <a:lumMod val="20000"/>
                        <a:lumOff val="80000"/>
                      </a:schemeClr>
                    </a:solidFill>
                  </a:tcPr>
                </a:tc>
                <a:tc>
                  <a:txBody>
                    <a:bodyPr/>
                    <a:lstStyle/>
                    <a:p>
                      <a:pPr algn="ctr"/>
                      <a:r>
                        <a:rPr lang="en-US" sz="3200" dirty="0"/>
                        <a:t>1669 (11%)</a:t>
                      </a:r>
                    </a:p>
                  </a:txBody>
                  <a:tcPr anchor="ctr"/>
                </a:tc>
                <a:tc>
                  <a:txBody>
                    <a:bodyPr/>
                    <a:lstStyle/>
                    <a:p>
                      <a:pPr algn="ctr"/>
                      <a:r>
                        <a:rPr lang="en-US" sz="3200" dirty="0"/>
                        <a:t>9539 (31%)</a:t>
                      </a:r>
                    </a:p>
                  </a:txBody>
                  <a:tcPr anchor="ctr"/>
                </a:tc>
                <a:extLst>
                  <a:ext uri="{0D108BD9-81ED-4DB2-BD59-A6C34878D82A}">
                    <a16:rowId xmlns:a16="http://schemas.microsoft.com/office/drawing/2014/main" val="2536624005"/>
                  </a:ext>
                </a:extLst>
              </a:tr>
            </a:tbl>
          </a:graphicData>
        </a:graphic>
      </p:graphicFrame>
      <p:graphicFrame>
        <p:nvGraphicFramePr>
          <p:cNvPr id="40" name="Table 39">
            <a:extLst>
              <a:ext uri="{FF2B5EF4-FFF2-40B4-BE49-F238E27FC236}">
                <a16:creationId xmlns:a16="http://schemas.microsoft.com/office/drawing/2014/main" id="{58B6D589-F71F-544D-B89C-F7DE7AFE05B7}"/>
              </a:ext>
            </a:extLst>
          </p:cNvPr>
          <p:cNvGraphicFramePr>
            <a:graphicFrameLocks noGrp="1"/>
          </p:cNvGraphicFramePr>
          <p:nvPr>
            <p:extLst/>
          </p:nvPr>
        </p:nvGraphicFramePr>
        <p:xfrm>
          <a:off x="22987403" y="14242792"/>
          <a:ext cx="8889194" cy="2084651"/>
        </p:xfrm>
        <a:graphic>
          <a:graphicData uri="http://schemas.openxmlformats.org/drawingml/2006/table">
            <a:tbl>
              <a:tblPr firstRow="1" bandRow="1">
                <a:tableStyleId>{985D2F21-C15A-45E6-A4F6-C68B1795247F}</a:tableStyleId>
              </a:tblPr>
              <a:tblGrid>
                <a:gridCol w="2463602">
                  <a:extLst>
                    <a:ext uri="{9D8B030D-6E8A-4147-A177-3AD203B41FA5}">
                      <a16:colId xmlns:a16="http://schemas.microsoft.com/office/drawing/2014/main" val="1094743096"/>
                    </a:ext>
                  </a:extLst>
                </a:gridCol>
                <a:gridCol w="3462527">
                  <a:extLst>
                    <a:ext uri="{9D8B030D-6E8A-4147-A177-3AD203B41FA5}">
                      <a16:colId xmlns:a16="http://schemas.microsoft.com/office/drawing/2014/main" val="486924838"/>
                    </a:ext>
                  </a:extLst>
                </a:gridCol>
                <a:gridCol w="2963065">
                  <a:extLst>
                    <a:ext uri="{9D8B030D-6E8A-4147-A177-3AD203B41FA5}">
                      <a16:colId xmlns:a16="http://schemas.microsoft.com/office/drawing/2014/main" val="685391719"/>
                    </a:ext>
                  </a:extLst>
                </a:gridCol>
              </a:tblGrid>
              <a:tr h="766719">
                <a:tc>
                  <a:txBody>
                    <a:bodyPr/>
                    <a:lstStyle/>
                    <a:p>
                      <a:pPr algn="ctr"/>
                      <a:endParaRPr lang="en-US" sz="3200" dirty="0"/>
                    </a:p>
                  </a:txBody>
                  <a:tcPr anchor="ctr"/>
                </a:tc>
                <a:tc>
                  <a:txBody>
                    <a:bodyPr/>
                    <a:lstStyle/>
                    <a:p>
                      <a:pPr algn="ctr"/>
                      <a:r>
                        <a:rPr lang="en-US" sz="3200" dirty="0"/>
                        <a:t>Females</a:t>
                      </a:r>
                    </a:p>
                  </a:txBody>
                  <a:tcPr anchor="ctr">
                    <a:solidFill>
                      <a:schemeClr val="accent1">
                        <a:lumMod val="20000"/>
                        <a:lumOff val="80000"/>
                      </a:schemeClr>
                    </a:solidFill>
                  </a:tcPr>
                </a:tc>
                <a:tc>
                  <a:txBody>
                    <a:bodyPr/>
                    <a:lstStyle/>
                    <a:p>
                      <a:pPr algn="ctr"/>
                      <a:r>
                        <a:rPr lang="en-US" sz="3200" dirty="0"/>
                        <a:t>Males</a:t>
                      </a:r>
                    </a:p>
                  </a:txBody>
                  <a:tcPr anchor="ctr">
                    <a:solidFill>
                      <a:schemeClr val="accent1">
                        <a:lumMod val="20000"/>
                        <a:lumOff val="80000"/>
                      </a:schemeClr>
                    </a:solidFill>
                  </a:tcPr>
                </a:tc>
                <a:extLst>
                  <a:ext uri="{0D108BD9-81ED-4DB2-BD59-A6C34878D82A}">
                    <a16:rowId xmlns:a16="http://schemas.microsoft.com/office/drawing/2014/main" val="2312040717"/>
                  </a:ext>
                </a:extLst>
              </a:tr>
              <a:tr h="658966">
                <a:tc>
                  <a:txBody>
                    <a:bodyPr/>
                    <a:lstStyle/>
                    <a:p>
                      <a:pPr algn="ctr"/>
                      <a:r>
                        <a:rPr lang="en-US" sz="3200" dirty="0"/>
                        <a:t>&lt;$50k</a:t>
                      </a:r>
                    </a:p>
                  </a:txBody>
                  <a:tcPr anchor="ctr">
                    <a:solidFill>
                      <a:schemeClr val="accent1">
                        <a:lumMod val="20000"/>
                        <a:lumOff val="80000"/>
                      </a:schemeClr>
                    </a:solidFill>
                  </a:tcPr>
                </a:tc>
                <a:tc>
                  <a:txBody>
                    <a:bodyPr/>
                    <a:lstStyle/>
                    <a:p>
                      <a:pPr algn="ctr"/>
                      <a:r>
                        <a:rPr lang="en-US" sz="3200" dirty="0"/>
                        <a:t>4213 (72%)</a:t>
                      </a:r>
                    </a:p>
                  </a:txBody>
                  <a:tcPr anchor="ctr"/>
                </a:tc>
                <a:tc>
                  <a:txBody>
                    <a:bodyPr/>
                    <a:lstStyle/>
                    <a:p>
                      <a:pPr algn="ctr"/>
                      <a:r>
                        <a:rPr lang="en-US" sz="3200" dirty="0"/>
                        <a:t>6995 (42%)</a:t>
                      </a:r>
                    </a:p>
                  </a:txBody>
                  <a:tcPr anchor="ctr"/>
                </a:tc>
                <a:extLst>
                  <a:ext uri="{0D108BD9-81ED-4DB2-BD59-A6C34878D82A}">
                    <a16:rowId xmlns:a16="http://schemas.microsoft.com/office/drawing/2014/main" val="2163787567"/>
                  </a:ext>
                </a:extLst>
              </a:tr>
              <a:tr h="658966">
                <a:tc>
                  <a:txBody>
                    <a:bodyPr/>
                    <a:lstStyle/>
                    <a:p>
                      <a:pPr algn="ctr"/>
                      <a:r>
                        <a:rPr lang="en-US" sz="3200" dirty="0"/>
                        <a:t>&gt;$50k</a:t>
                      </a:r>
                    </a:p>
                  </a:txBody>
                  <a:tcPr anchor="ctr">
                    <a:solidFill>
                      <a:schemeClr val="accent1">
                        <a:lumMod val="20000"/>
                        <a:lumOff val="80000"/>
                      </a:schemeClr>
                    </a:solidFill>
                  </a:tcPr>
                </a:tc>
                <a:tc>
                  <a:txBody>
                    <a:bodyPr/>
                    <a:lstStyle/>
                    <a:p>
                      <a:pPr algn="ctr"/>
                      <a:r>
                        <a:rPr lang="en-US" sz="3200" dirty="0"/>
                        <a:t>1669 (28%)</a:t>
                      </a:r>
                    </a:p>
                  </a:txBody>
                  <a:tcPr anchor="ctr"/>
                </a:tc>
                <a:tc>
                  <a:txBody>
                    <a:bodyPr/>
                    <a:lstStyle/>
                    <a:p>
                      <a:pPr algn="ctr"/>
                      <a:r>
                        <a:rPr lang="en-US" sz="3200" dirty="0"/>
                        <a:t>9539 (58%)</a:t>
                      </a:r>
                    </a:p>
                  </a:txBody>
                  <a:tcPr anchor="ctr"/>
                </a:tc>
                <a:extLst>
                  <a:ext uri="{0D108BD9-81ED-4DB2-BD59-A6C34878D82A}">
                    <a16:rowId xmlns:a16="http://schemas.microsoft.com/office/drawing/2014/main" val="2536624005"/>
                  </a:ext>
                </a:extLst>
              </a:tr>
            </a:tbl>
          </a:graphicData>
        </a:graphic>
      </p:graphicFrame>
      <p:graphicFrame>
        <p:nvGraphicFramePr>
          <p:cNvPr id="41" name="Table 40">
            <a:extLst>
              <a:ext uri="{FF2B5EF4-FFF2-40B4-BE49-F238E27FC236}">
                <a16:creationId xmlns:a16="http://schemas.microsoft.com/office/drawing/2014/main" id="{7873BA46-3947-4F4D-A40F-C8C1C26BF358}"/>
              </a:ext>
            </a:extLst>
          </p:cNvPr>
          <p:cNvGraphicFramePr>
            <a:graphicFrameLocks noGrp="1"/>
          </p:cNvGraphicFramePr>
          <p:nvPr>
            <p:extLst/>
          </p:nvPr>
        </p:nvGraphicFramePr>
        <p:xfrm>
          <a:off x="22987403" y="25607858"/>
          <a:ext cx="8889194" cy="2084651"/>
        </p:xfrm>
        <a:graphic>
          <a:graphicData uri="http://schemas.openxmlformats.org/drawingml/2006/table">
            <a:tbl>
              <a:tblPr firstRow="1" bandRow="1">
                <a:tableStyleId>{985D2F21-C15A-45E6-A4F6-C68B1795247F}</a:tableStyleId>
              </a:tblPr>
              <a:tblGrid>
                <a:gridCol w="2463602">
                  <a:extLst>
                    <a:ext uri="{9D8B030D-6E8A-4147-A177-3AD203B41FA5}">
                      <a16:colId xmlns:a16="http://schemas.microsoft.com/office/drawing/2014/main" val="1094743096"/>
                    </a:ext>
                  </a:extLst>
                </a:gridCol>
                <a:gridCol w="3462527">
                  <a:extLst>
                    <a:ext uri="{9D8B030D-6E8A-4147-A177-3AD203B41FA5}">
                      <a16:colId xmlns:a16="http://schemas.microsoft.com/office/drawing/2014/main" val="486924838"/>
                    </a:ext>
                  </a:extLst>
                </a:gridCol>
                <a:gridCol w="2963065">
                  <a:extLst>
                    <a:ext uri="{9D8B030D-6E8A-4147-A177-3AD203B41FA5}">
                      <a16:colId xmlns:a16="http://schemas.microsoft.com/office/drawing/2014/main" val="685391719"/>
                    </a:ext>
                  </a:extLst>
                </a:gridCol>
              </a:tblGrid>
              <a:tr h="766719">
                <a:tc>
                  <a:txBody>
                    <a:bodyPr/>
                    <a:lstStyle/>
                    <a:p>
                      <a:pPr algn="ctr"/>
                      <a:endParaRPr lang="en-US" sz="3200" dirty="0"/>
                    </a:p>
                  </a:txBody>
                  <a:tcPr anchor="ctr"/>
                </a:tc>
                <a:tc>
                  <a:txBody>
                    <a:bodyPr/>
                    <a:lstStyle/>
                    <a:p>
                      <a:pPr algn="ctr"/>
                      <a:r>
                        <a:rPr lang="en-US" sz="3200" dirty="0"/>
                        <a:t>Females</a:t>
                      </a:r>
                    </a:p>
                  </a:txBody>
                  <a:tcPr anchor="ctr">
                    <a:solidFill>
                      <a:schemeClr val="accent1">
                        <a:lumMod val="20000"/>
                        <a:lumOff val="80000"/>
                      </a:schemeClr>
                    </a:solidFill>
                  </a:tcPr>
                </a:tc>
                <a:tc>
                  <a:txBody>
                    <a:bodyPr/>
                    <a:lstStyle/>
                    <a:p>
                      <a:pPr algn="ctr"/>
                      <a:r>
                        <a:rPr lang="en-US" sz="3200" dirty="0"/>
                        <a:t>Males</a:t>
                      </a:r>
                    </a:p>
                  </a:txBody>
                  <a:tcPr anchor="ctr">
                    <a:solidFill>
                      <a:schemeClr val="accent1">
                        <a:lumMod val="20000"/>
                        <a:lumOff val="80000"/>
                      </a:schemeClr>
                    </a:solidFill>
                  </a:tcPr>
                </a:tc>
                <a:extLst>
                  <a:ext uri="{0D108BD9-81ED-4DB2-BD59-A6C34878D82A}">
                    <a16:rowId xmlns:a16="http://schemas.microsoft.com/office/drawing/2014/main" val="2312040717"/>
                  </a:ext>
                </a:extLst>
              </a:tr>
              <a:tr h="658966">
                <a:tc>
                  <a:txBody>
                    <a:bodyPr/>
                    <a:lstStyle/>
                    <a:p>
                      <a:pPr algn="ctr"/>
                      <a:r>
                        <a:rPr lang="en-US" sz="3200" dirty="0"/>
                        <a:t>&lt;$50k</a:t>
                      </a:r>
                    </a:p>
                  </a:txBody>
                  <a:tcPr anchor="ctr">
                    <a:solidFill>
                      <a:schemeClr val="accent1">
                        <a:lumMod val="20000"/>
                        <a:lumOff val="80000"/>
                      </a:schemeClr>
                    </a:solidFill>
                  </a:tcPr>
                </a:tc>
                <a:tc>
                  <a:txBody>
                    <a:bodyPr/>
                    <a:lstStyle/>
                    <a:p>
                      <a:pPr algn="ctr"/>
                      <a:r>
                        <a:rPr lang="en-US" sz="3200" dirty="0"/>
                        <a:t>1660 (50%)</a:t>
                      </a:r>
                    </a:p>
                  </a:txBody>
                  <a:tcPr anchor="ctr"/>
                </a:tc>
                <a:tc>
                  <a:txBody>
                    <a:bodyPr/>
                    <a:lstStyle/>
                    <a:p>
                      <a:pPr algn="ctr"/>
                      <a:r>
                        <a:rPr lang="en-US" sz="3200" dirty="0"/>
                        <a:t>1678 (50%)</a:t>
                      </a:r>
                    </a:p>
                  </a:txBody>
                  <a:tcPr anchor="ctr"/>
                </a:tc>
                <a:extLst>
                  <a:ext uri="{0D108BD9-81ED-4DB2-BD59-A6C34878D82A}">
                    <a16:rowId xmlns:a16="http://schemas.microsoft.com/office/drawing/2014/main" val="2163787567"/>
                  </a:ext>
                </a:extLst>
              </a:tr>
              <a:tr h="658966">
                <a:tc>
                  <a:txBody>
                    <a:bodyPr/>
                    <a:lstStyle/>
                    <a:p>
                      <a:pPr algn="ctr"/>
                      <a:r>
                        <a:rPr lang="en-US" sz="3200" dirty="0"/>
                        <a:t>&gt;$50k</a:t>
                      </a:r>
                    </a:p>
                  </a:txBody>
                  <a:tcPr anchor="ctr">
                    <a:solidFill>
                      <a:schemeClr val="accent1">
                        <a:lumMod val="20000"/>
                        <a:lumOff val="80000"/>
                      </a:schemeClr>
                    </a:solidFill>
                  </a:tcPr>
                </a:tc>
                <a:tc>
                  <a:txBody>
                    <a:bodyPr/>
                    <a:lstStyle/>
                    <a:p>
                      <a:pPr algn="ctr"/>
                      <a:r>
                        <a:rPr lang="en-US" sz="3200" dirty="0"/>
                        <a:t>1669 (50%)</a:t>
                      </a:r>
                    </a:p>
                  </a:txBody>
                  <a:tcPr anchor="ctr"/>
                </a:tc>
                <a:tc>
                  <a:txBody>
                    <a:bodyPr/>
                    <a:lstStyle/>
                    <a:p>
                      <a:pPr algn="ctr"/>
                      <a:r>
                        <a:rPr lang="en-US" sz="3200" dirty="0"/>
                        <a:t>1669 (50%)</a:t>
                      </a:r>
                    </a:p>
                  </a:txBody>
                  <a:tcPr anchor="ctr"/>
                </a:tc>
                <a:extLst>
                  <a:ext uri="{0D108BD9-81ED-4DB2-BD59-A6C34878D82A}">
                    <a16:rowId xmlns:a16="http://schemas.microsoft.com/office/drawing/2014/main" val="2536624005"/>
                  </a:ext>
                </a:extLst>
              </a:tr>
            </a:tbl>
          </a:graphicData>
        </a:graphic>
      </p:graphicFrame>
    </p:spTree>
    <p:extLst>
      <p:ext uri="{BB962C8B-B14F-4D97-AF65-F5344CB8AC3E}">
        <p14:creationId xmlns:p14="http://schemas.microsoft.com/office/powerpoint/2010/main" val="2865846879"/>
      </p:ext>
    </p:extLst>
  </p:cSld>
  <p:clrMapOvr>
    <a:masterClrMapping/>
  </p:clrMapOvr>
</p:sld>
</file>

<file path=ppt/theme/theme1.xml><?xml version="1.0" encoding="utf-8"?>
<a:theme xmlns:a="http://schemas.openxmlformats.org/drawingml/2006/main" name="With Gu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thout Guid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61440</TotalTime>
  <Words>960</Words>
  <Application>Microsoft Macintosh PowerPoint</Application>
  <PresentationFormat>Custom</PresentationFormat>
  <Paragraphs>180</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Trebuchet MS</vt:lpstr>
      <vt:lpstr>Arial Narrow</vt:lpstr>
      <vt:lpstr>Cambria Math</vt:lpstr>
      <vt:lpstr>Arial Black</vt:lpstr>
      <vt:lpstr>Calibri</vt:lpstr>
      <vt:lpstr>Arial</vt:lpstr>
      <vt:lpstr>Wingdings</vt:lpstr>
      <vt:lpstr>With Guides</vt:lpstr>
      <vt:lpstr>Without Guides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Argyris Kotoulas</dc:creator>
  <cp:lastModifiedBy>Archer D Wang</cp:lastModifiedBy>
  <cp:revision>97</cp:revision>
  <dcterms:created xsi:type="dcterms:W3CDTF">2019-01-07T21:49:45Z</dcterms:created>
  <dcterms:modified xsi:type="dcterms:W3CDTF">2020-01-20T19:57:01Z</dcterms:modified>
</cp:coreProperties>
</file>